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715" r:id="rId2"/>
    <p:sldId id="714" r:id="rId3"/>
    <p:sldId id="713" r:id="rId4"/>
    <p:sldId id="711" r:id="rId5"/>
    <p:sldId id="712" r:id="rId6"/>
    <p:sldId id="710" r:id="rId7"/>
    <p:sldId id="833" r:id="rId8"/>
    <p:sldId id="755" r:id="rId9"/>
    <p:sldId id="839" r:id="rId10"/>
    <p:sldId id="834" r:id="rId11"/>
    <p:sldId id="797" r:id="rId12"/>
    <p:sldId id="825" r:id="rId13"/>
    <p:sldId id="783" r:id="rId14"/>
    <p:sldId id="773" r:id="rId15"/>
    <p:sldId id="824" r:id="rId16"/>
    <p:sldId id="835" r:id="rId17"/>
    <p:sldId id="836" r:id="rId18"/>
    <p:sldId id="837" r:id="rId19"/>
    <p:sldId id="838" r:id="rId20"/>
    <p:sldId id="826" r:id="rId21"/>
    <p:sldId id="840" r:id="rId22"/>
    <p:sldId id="798" r:id="rId23"/>
    <p:sldId id="827" r:id="rId24"/>
    <p:sldId id="828" r:id="rId25"/>
    <p:sldId id="829" r:id="rId26"/>
    <p:sldId id="830" r:id="rId27"/>
    <p:sldId id="831" r:id="rId28"/>
    <p:sldId id="832" r:id="rId29"/>
    <p:sldId id="799" r:id="rId30"/>
    <p:sldId id="841" r:id="rId31"/>
    <p:sldId id="842" r:id="rId32"/>
    <p:sldId id="843" r:id="rId33"/>
    <p:sldId id="844" r:id="rId34"/>
    <p:sldId id="845" r:id="rId35"/>
    <p:sldId id="823" r:id="rId36"/>
    <p:sldId id="791" r:id="rId37"/>
    <p:sldId id="847" r:id="rId38"/>
    <p:sldId id="846" r:id="rId39"/>
    <p:sldId id="848" r:id="rId40"/>
    <p:sldId id="849" r:id="rId41"/>
    <p:sldId id="850" r:id="rId42"/>
    <p:sldId id="793" r:id="rId43"/>
    <p:sldId id="794" r:id="rId44"/>
    <p:sldId id="770" r:id="rId45"/>
    <p:sldId id="769" r:id="rId46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A79E"/>
    <a:srgbClr val="E9F3FD"/>
    <a:srgbClr val="CDDCEF"/>
    <a:srgbClr val="99CC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6" autoAdjust="0"/>
    <p:restoredTop sz="94660"/>
  </p:normalViewPr>
  <p:slideViewPr>
    <p:cSldViewPr>
      <p:cViewPr varScale="1">
        <p:scale>
          <a:sx n="108" d="100"/>
          <a:sy n="108" d="100"/>
        </p:scale>
        <p:origin x="7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225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991168F-F19B-4950-B2DA-EA7EA0FC84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87C81F-0877-41EC-8F68-E2406343F00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4C48F-1EED-48AA-9F48-B306D2AF0409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123F72-E96F-4ED8-8120-4E490E5DC5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4863C6-E9D6-4C46-AA6D-99E187B2941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A14D2B-A3AF-4734-9B59-4BE9DFC3A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794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951" cy="470059"/>
          </a:xfrm>
          <a:prstGeom prst="rect">
            <a:avLst/>
          </a:prstGeom>
        </p:spPr>
        <p:txBody>
          <a:bodyPr vert="horz" lIns="91467" tIns="45734" rIns="91467" bIns="4573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937" y="0"/>
            <a:ext cx="3077951" cy="470059"/>
          </a:xfrm>
          <a:prstGeom prst="rect">
            <a:avLst/>
          </a:prstGeom>
        </p:spPr>
        <p:txBody>
          <a:bodyPr vert="horz" lIns="91467" tIns="45734" rIns="91467" bIns="45734" rtlCol="0"/>
          <a:lstStyle>
            <a:lvl1pPr algn="r">
              <a:defRPr sz="1200"/>
            </a:lvl1pPr>
          </a:lstStyle>
          <a:p>
            <a:fld id="{F738309D-9BD9-452C-9FA9-0CC029913EEA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67" tIns="45734" rIns="91467" bIns="4573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459208"/>
            <a:ext cx="5682615" cy="4225767"/>
          </a:xfrm>
          <a:prstGeom prst="rect">
            <a:avLst/>
          </a:prstGeom>
        </p:spPr>
        <p:txBody>
          <a:bodyPr vert="horz" lIns="91467" tIns="45734" rIns="91467" bIns="4573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6828"/>
            <a:ext cx="3077951" cy="470059"/>
          </a:xfrm>
          <a:prstGeom prst="rect">
            <a:avLst/>
          </a:prstGeom>
        </p:spPr>
        <p:txBody>
          <a:bodyPr vert="horz" lIns="91467" tIns="45734" rIns="91467" bIns="4573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937" y="8916828"/>
            <a:ext cx="3077951" cy="470059"/>
          </a:xfrm>
          <a:prstGeom prst="rect">
            <a:avLst/>
          </a:prstGeom>
        </p:spPr>
        <p:txBody>
          <a:bodyPr vert="horz" lIns="91467" tIns="45734" rIns="91467" bIns="45734" rtlCol="0" anchor="b"/>
          <a:lstStyle>
            <a:lvl1pPr algn="r">
              <a:defRPr sz="1200"/>
            </a:lvl1pPr>
          </a:lstStyle>
          <a:p>
            <a:fld id="{CDF080C8-1124-43A5-9FF4-1B144B1922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97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67B04-E30A-4DF2-8BCD-D721ACC53A84}" type="datetime1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2023 Walden 3-D,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4639-4507-4FB0-9BAF-1283F1BE08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219D-06A3-42E6-9FC7-06C3696BE1E6}" type="datetime1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2023 Walden 3-D,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4639-4507-4FB0-9BAF-1283F1BE08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8104-F45B-4DEC-96E0-772C4044EB8C}" type="datetime1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2023 Walden 3-D,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4639-4507-4FB0-9BAF-1283F1BE08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C7E93-1181-480F-A6FF-C5456FA32EAA}" type="datetime1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2023 Walden 3-D,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SC14   </a:t>
            </a:r>
            <a:fld id="{F16B4639-4507-4FB0-9BAF-1283F1BE08C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C0EB-A72C-4B91-8026-362343CE3643}" type="datetime1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2023 Walden 3-D,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4639-4507-4FB0-9BAF-1283F1BE08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FF435-333B-44A2-BCD4-1E48BA5B465A}" type="datetime1">
              <a:rPr lang="en-US" smtClean="0"/>
              <a:t>7/28/2023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2023 Walden 3-D, Inc.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4639-4507-4FB0-9BAF-1283F1BE08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5925-0A17-4F43-9EEB-9A5DA9C10EEE}" type="datetime1">
              <a:rPr lang="en-US" smtClean="0"/>
              <a:t>7/28/2023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2023 Walden 3-D, Inc.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4639-4507-4FB0-9BAF-1283F1BE08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9182C-53FA-4CE0-B052-94BA31588579}" type="datetime1">
              <a:rPr lang="en-US" smtClean="0"/>
              <a:t>7/28/2023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2023 Walden 3-D, Inc.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4639-4507-4FB0-9BAF-1283F1BE08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52752-DF39-42E8-9B8F-29B7DD24F922}" type="datetime1">
              <a:rPr lang="en-US" smtClean="0"/>
              <a:t>7/28/2023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2023 Walden 3-D, Inc.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4639-4507-4FB0-9BAF-1283F1BE08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93E65-03D9-42AD-982E-22CD0B46AADC}" type="datetime1">
              <a:rPr lang="en-US" smtClean="0"/>
              <a:t>7/28/2023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2023 Walden 3-D, Inc.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4639-4507-4FB0-9BAF-1283F1BE08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A847F-A4B8-4E92-9C7D-2F059E6A59D8}" type="datetime1">
              <a:rPr lang="en-US" smtClean="0"/>
              <a:t>7/28/2023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2023 Walden 3-D, Inc.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4639-4507-4FB0-9BAF-1283F1BE08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59224A56-FECC-4F10-BAC6-192C10E3F6A7}" type="datetime1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Copyright © 2023 Walden 3-D,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SC14 </a:t>
            </a:r>
            <a:fld id="{F16B4639-4507-4FB0-9BAF-1283F1BE08C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gs.gov/media/images/water-you-what-water-does-your-body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inis.iaea.org/collection/NCLCollectionStore/_Public/40/007/40007648.pdf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nasa.gov/press-release/nasa-northrop-grumman-finalize-moon-outpost-living-quarters-contract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walden3d.com/photos/Grandkids_Science_Camps/220710-12_Science_Camp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fun.org/kidszone/experiments/water-science-experiments/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uwrl.usu.edu/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hyperlink" Target="https://www.walden3d.com/Climate_Change/191031_Climate_Deniers.pdf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site.churchofjesuschrist.org/study/scriptures/bofm/mosiah/18.14?lang=eng#p14" TargetMode="External"/><Relationship Id="rId13" Type="http://schemas.openxmlformats.org/officeDocument/2006/relationships/hyperlink" Target="https://site.churchofjesuschrist.org/study/scriptures/pgp/moses/6.64?lang=eng#p64" TargetMode="External"/><Relationship Id="rId18" Type="http://schemas.openxmlformats.org/officeDocument/2006/relationships/hyperlink" Target="https://site.churchofjesuschrist.org/study/scriptures/ot/isa/12.3?lang=eng#p3" TargetMode="External"/><Relationship Id="rId26" Type="http://schemas.openxmlformats.org/officeDocument/2006/relationships/hyperlink" Target="https://site.churchofjesuschrist.org/study/scriptures/dc-testament/dc/61.15?lang=eng#p15" TargetMode="External"/><Relationship Id="rId39" Type="http://schemas.openxmlformats.org/officeDocument/2006/relationships/hyperlink" Target="https://site.churchofjesuschrist.org/study/scriptures/dc-testament/dc/133.29?lang=eng#p29" TargetMode="External"/><Relationship Id="rId3" Type="http://schemas.openxmlformats.org/officeDocument/2006/relationships/hyperlink" Target="https://site.churchofjesuschrist.org/study/scriptures/bofm/1-ne/17.29?lang=eng#p29" TargetMode="External"/><Relationship Id="rId21" Type="http://schemas.openxmlformats.org/officeDocument/2006/relationships/hyperlink" Target="https://site.churchofjesuschrist.org/study/scriptures/bofm/hel/8.11?lang=eng#p11" TargetMode="External"/><Relationship Id="rId34" Type="http://schemas.openxmlformats.org/officeDocument/2006/relationships/hyperlink" Target="https://site.churchofjesuschrist.org/study/scriptures/nt/rev/7.17?lang=eng#p17" TargetMode="External"/><Relationship Id="rId42" Type="http://schemas.openxmlformats.org/officeDocument/2006/relationships/hyperlink" Target="https://site.churchofjesuschrist.org/study/scriptures/ot/ezek/47?lang=eng" TargetMode="External"/><Relationship Id="rId7" Type="http://schemas.openxmlformats.org/officeDocument/2006/relationships/hyperlink" Target="https://site.churchofjesuschrist.org/study/scriptures/bofm/2-ne/33.3?lang=eng#p3" TargetMode="External"/><Relationship Id="rId12" Type="http://schemas.openxmlformats.org/officeDocument/2006/relationships/hyperlink" Target="https://site.churchofjesuschrist.org/study/scriptures/pgp/moses/6.60?lang=eng#p60" TargetMode="External"/><Relationship Id="rId17" Type="http://schemas.openxmlformats.org/officeDocument/2006/relationships/hyperlink" Target="https://site.churchofjesuschrist.org/study/scriptures/bofm/2-ne/22.3?lang=eng#p3" TargetMode="External"/><Relationship Id="rId25" Type="http://schemas.openxmlformats.org/officeDocument/2006/relationships/hyperlink" Target="https://site.churchofjesuschrist.org/study/scriptures/dc-testament/dc/61.4-5?lang=eng#p4" TargetMode="External"/><Relationship Id="rId33" Type="http://schemas.openxmlformats.org/officeDocument/2006/relationships/hyperlink" Target="https://site.churchofjesuschrist.org/study/scriptures/nt/john/7.37?lang=eng#p37" TargetMode="External"/><Relationship Id="rId38" Type="http://schemas.openxmlformats.org/officeDocument/2006/relationships/hyperlink" Target="https://site.churchofjesuschrist.org/study/scriptures/dc-testament/dc/63.23?lang=eng#p23" TargetMode="External"/><Relationship Id="rId46" Type="http://schemas.openxmlformats.org/officeDocument/2006/relationships/hyperlink" Target="https://site.churchofjesuschrist.org/study/scriptures/ot/ezek/47?lang=eng&amp;adobe_mc_ref=https://www.churchofjesuschrist.org/study/scriptures/ot/ezek/47?lang=eng&amp;adobe_mc_sdid=SDID=10743B6A7AC22947-719651E896361837|MCORGID=66C5485451E56AAE0A490D45@AdobeOrg|TS=1688435055&amp;v=Control#note8b" TargetMode="External"/><Relationship Id="rId2" Type="http://schemas.openxmlformats.org/officeDocument/2006/relationships/hyperlink" Target="https://site.churchofjesuschrist.org/study/scriptures/bofm/1-ne/10.9-10?lang=eng#p9" TargetMode="External"/><Relationship Id="rId16" Type="http://schemas.openxmlformats.org/officeDocument/2006/relationships/hyperlink" Target="https://site.churchofjesuschrist.org/study/scriptures/bofm/2-ne/9.50?lang=eng#p50" TargetMode="External"/><Relationship Id="rId20" Type="http://schemas.openxmlformats.org/officeDocument/2006/relationships/hyperlink" Target="https://site.churchofjesuschrist.org/study/scriptures/bofm/1-ne/17.26?lang=eng#p26" TargetMode="External"/><Relationship Id="rId29" Type="http://schemas.openxmlformats.org/officeDocument/2006/relationships/hyperlink" Target="https://site.churchofjesuschrist.org/study/scriptures/ot/isa/55.1?lang=eng#p1" TargetMode="External"/><Relationship Id="rId41" Type="http://schemas.openxmlformats.org/officeDocument/2006/relationships/hyperlink" Target="https://site.churchofjesuschrist.org/study/scriptures/bofm/alma/42.27?lang=eng#p2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ite.churchofjesuschrist.org/study/scriptures/ot/isa/48.1?lang=eng#p1" TargetMode="External"/><Relationship Id="rId11" Type="http://schemas.openxmlformats.org/officeDocument/2006/relationships/hyperlink" Target="https://site.churchofjesuschrist.org/study/scriptures/pgp/moses/6.59?lang=eng#p59" TargetMode="External"/><Relationship Id="rId24" Type="http://schemas.openxmlformats.org/officeDocument/2006/relationships/hyperlink" Target="https://site.churchofjesuschrist.org/study/scriptures/bofm/moro/7.11?lang=eng#p11" TargetMode="External"/><Relationship Id="rId32" Type="http://schemas.openxmlformats.org/officeDocument/2006/relationships/hyperlink" Target="https://site.churchofjesuschrist.org/study/scriptures/nt/john/4.10?lang=eng#p10" TargetMode="External"/><Relationship Id="rId37" Type="http://schemas.openxmlformats.org/officeDocument/2006/relationships/hyperlink" Target="https://site.churchofjesuschrist.org/study/scriptures/dc-testament/dc/10.66?lang=eng#p66" TargetMode="External"/><Relationship Id="rId40" Type="http://schemas.openxmlformats.org/officeDocument/2006/relationships/hyperlink" Target="https://site.churchofjesuschrist.org/study/scriptures/bofm/alma/5.34?lang=eng#p34" TargetMode="External"/><Relationship Id="rId45" Type="http://schemas.openxmlformats.org/officeDocument/2006/relationships/hyperlink" Target="https://site.churchofjesuschrist.org/study/scriptures/ot/ezek/47?lang=eng&amp;adobe_mc_ref=https://www.churchofjesuschrist.org/study/scriptures/ot/ezek/47?lang=eng&amp;adobe_mc_sdid=SDID=10743B6A7AC22947-719651E896361837|MCORGID=66C5485451E56AAE0A490D45@AdobeOrg|TS=1688435055&amp;v=Control#note8a" TargetMode="External"/><Relationship Id="rId5" Type="http://schemas.openxmlformats.org/officeDocument/2006/relationships/hyperlink" Target="https://site.churchofjesuschrist.org/study/scriptures/bofm/1-ne/20.1?lang=eng#p1" TargetMode="External"/><Relationship Id="rId15" Type="http://schemas.openxmlformats.org/officeDocument/2006/relationships/hyperlink" Target="https://site.churchofjesuschrist.org/study/scriptures/bofm/1-ne/17.5?lang=eng#p5" TargetMode="External"/><Relationship Id="rId23" Type="http://schemas.openxmlformats.org/officeDocument/2006/relationships/hyperlink" Target="https://site.churchofjesuschrist.org/study/scriptures/bofm/3-ne/9.7?lang=eng#p7" TargetMode="External"/><Relationship Id="rId28" Type="http://schemas.openxmlformats.org/officeDocument/2006/relationships/hyperlink" Target="https://site.churchofjesuschrist.org/study/scriptures/dc-testament/dc/133.41?lang=eng#p41" TargetMode="External"/><Relationship Id="rId36" Type="http://schemas.openxmlformats.org/officeDocument/2006/relationships/hyperlink" Target="https://site.churchofjesuschrist.org/study/scriptures/bofm/1-ne/11.25?lang=eng#p25" TargetMode="External"/><Relationship Id="rId10" Type="http://schemas.openxmlformats.org/officeDocument/2006/relationships/hyperlink" Target="https://site.churchofjesuschrist.org/study/scriptures/dc-testament/dc/84.92?lang=eng#p92" TargetMode="External"/><Relationship Id="rId19" Type="http://schemas.openxmlformats.org/officeDocument/2006/relationships/hyperlink" Target="https://site.churchofjesuschrist.org/study/scriptures/bofm/alma/22.32?lang=eng#p32" TargetMode="External"/><Relationship Id="rId31" Type="http://schemas.openxmlformats.org/officeDocument/2006/relationships/hyperlink" Target="https://site.churchofjesuschrist.org/study/scriptures/ot/zech/14.8?lang=eng#p8" TargetMode="External"/><Relationship Id="rId44" Type="http://schemas.openxmlformats.org/officeDocument/2006/relationships/hyperlink" Target="https://site.churchofjesuschrist.org/study/scriptures/ot/ezek/47?lang=eng&amp;adobe_mc_ref=https://www.churchofjesuschrist.org/study/scriptures/ot/ezek/47?lang=eng&amp;adobe_mc_sdid=SDID=10743B6A7AC22947-719651E896361837|MCORGID=66C5485451E56AAE0A490D45@AdobeOrg|TS=1688435055&amp;v=Control#note3a" TargetMode="External"/><Relationship Id="rId4" Type="http://schemas.openxmlformats.org/officeDocument/2006/relationships/hyperlink" Target="https://site.churchofjesuschrist.org/study/scriptures/bofm/2-ne/25.20?lang=eng#p20" TargetMode="External"/><Relationship Id="rId9" Type="http://schemas.openxmlformats.org/officeDocument/2006/relationships/hyperlink" Target="https://site.churchofjesuschrist.org/study/scriptures/dc-testament/dc/5.16?lang=eng#p16" TargetMode="External"/><Relationship Id="rId14" Type="http://schemas.openxmlformats.org/officeDocument/2006/relationships/hyperlink" Target="https://site.churchofjesuschrist.org/study/scriptures/bofm/1-ne/13.10,12-13,17,29?lang=eng#p10" TargetMode="External"/><Relationship Id="rId22" Type="http://schemas.openxmlformats.org/officeDocument/2006/relationships/hyperlink" Target="https://site.churchofjesuschrist.org/study/scriptures/bofm/alma/3.3?lang=eng#p3" TargetMode="External"/><Relationship Id="rId27" Type="http://schemas.openxmlformats.org/officeDocument/2006/relationships/hyperlink" Target="https://site.churchofjesuschrist.org/study/scriptures/dc-testament/dc/61.19?lang=eng#p19" TargetMode="External"/><Relationship Id="rId30" Type="http://schemas.openxmlformats.org/officeDocument/2006/relationships/hyperlink" Target="https://site.churchofjesuschrist.org/study/scriptures/ot/jer/2.13?lang=eng#p13" TargetMode="External"/><Relationship Id="rId35" Type="http://schemas.openxmlformats.org/officeDocument/2006/relationships/hyperlink" Target="https://site.churchofjesuschrist.org/study/scriptures/nt/rev/21.6?lang=eng#p6" TargetMode="External"/><Relationship Id="rId43" Type="http://schemas.openxmlformats.org/officeDocument/2006/relationships/hyperlink" Target="https://site.churchofjesuschrist.org/study/scriptures/ot/ezek/47?lang=eng&amp;adobe_mc_ref=https://www.churchofjesuschrist.org/study/scriptures/ot/ezek/47?lang=eng&amp;adobe_mc_sdid=SDID=10743B6A7AC22947-719651E896361837|MCORGID=66C5485451E56AAE0A490D45@AdobeOrg|TS=1688435055&amp;v=Control#note2a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uz9pVVsmQQ&amp;ab_channel=UCSCPhysics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A4D7E-5F34-414B-A766-FDF9583C8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Science Camp #</a:t>
            </a:r>
            <a:r>
              <a:rPr lang="en-US" b="1" dirty="0"/>
              <a:t>2022</a:t>
            </a:r>
            <a:r>
              <a:rPr lang="en-US" sz="3600" b="1" dirty="0"/>
              <a:t>.14</a:t>
            </a:r>
            <a:br>
              <a:rPr lang="en-US" sz="3600" b="1" dirty="0"/>
            </a:br>
            <a:r>
              <a:rPr lang="en-US" sz="3600" b="1" dirty="0"/>
              <a:t>Theme: Water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AE67A9-14FF-4D0D-AA16-608414CDE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SC14   </a:t>
            </a:r>
            <a:fld id="{F16B4639-4507-4FB0-9BAF-1283F1BE08C9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F7073B1-00C6-457D-BE8F-F24EE08F2CF8}"/>
              </a:ext>
            </a:extLst>
          </p:cNvPr>
          <p:cNvSpPr txBox="1">
            <a:spLocks/>
          </p:cNvSpPr>
          <p:nvPr/>
        </p:nvSpPr>
        <p:spPr>
          <a:xfrm>
            <a:off x="990600" y="1905000"/>
            <a:ext cx="71628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/>
              <a:t>10-12 June 2023 </a:t>
            </a:r>
            <a:r>
              <a:rPr lang="en-US" sz="1800" dirty="0"/>
              <a:t>@ </a:t>
            </a:r>
          </a:p>
          <a:p>
            <a:pPr marL="0" indent="0" algn="ctr">
              <a:buNone/>
            </a:pPr>
            <a:r>
              <a:rPr lang="en-US" sz="1800" dirty="0"/>
              <a:t>Nelson Cabin and Surrounding Area</a:t>
            </a:r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1800" b="1" dirty="0"/>
              <a:t>Advisors:</a:t>
            </a:r>
          </a:p>
          <a:p>
            <a:pPr marL="0" indent="0" algn="ctr">
              <a:buNone/>
            </a:pPr>
            <a:r>
              <a:rPr lang="en-US" sz="1800" dirty="0"/>
              <a:t>H. Roice Nelson, Jr.,  Andrea S. Nelson, </a:t>
            </a:r>
          </a:p>
          <a:p>
            <a:pPr marL="0" indent="0" algn="ctr">
              <a:buNone/>
            </a:pPr>
            <a:r>
              <a:rPr lang="en-US" sz="1800" dirty="0"/>
              <a:t>Paul &amp; Kate Nelson, Melanie Wright, Sara Ellen &amp; Bobby Beckmann. Audrey Waldron &amp; J.D. Nielson</a:t>
            </a:r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1800" b="1" dirty="0"/>
              <a:t>Attendees: </a:t>
            </a:r>
          </a:p>
          <a:p>
            <a:pPr marL="0" indent="0" algn="ctr">
              <a:buNone/>
            </a:pPr>
            <a:r>
              <a:rPr lang="en-US" sz="1800" dirty="0"/>
              <a:t>Grant Matthew Nelson, Dallin Spencer Nelson, Avalyn Ashby Wright, </a:t>
            </a:r>
          </a:p>
          <a:p>
            <a:pPr marL="0" indent="0" algn="ctr">
              <a:buNone/>
            </a:pPr>
            <a:r>
              <a:rPr lang="en-US" sz="1800" dirty="0"/>
              <a:t>Quinton Miles Nelson, Kendall Joyce Wright, Bobbie Sophia Waldron, Isabella Malani Waldron, Lauren Rachel Waldron, Chloe Grace Nelson </a:t>
            </a:r>
          </a:p>
          <a:p>
            <a:pPr marL="0" indent="0" algn="ctr">
              <a:buNone/>
            </a:pPr>
            <a:r>
              <a:rPr lang="en-US" sz="1800" b="1" dirty="0"/>
              <a:t>Guest: </a:t>
            </a:r>
            <a:r>
              <a:rPr lang="en-US" sz="1800" dirty="0"/>
              <a:t>Sage Beckmann</a:t>
            </a:r>
          </a:p>
          <a:p>
            <a:pPr marL="0" indent="0" algn="ctr">
              <a:buNone/>
            </a:pPr>
            <a:endParaRPr lang="en-US" sz="18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326794-6552-431E-8274-EF2E9016F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2023 Walden 3-D, Inc.</a:t>
            </a:r>
          </a:p>
        </p:txBody>
      </p:sp>
      <p:pic>
        <p:nvPicPr>
          <p:cNvPr id="7" name="Picture 6" descr="A close up of a white flower&#10;&#10;Description automatically generated">
            <a:extLst>
              <a:ext uri="{FF2B5EF4-FFF2-40B4-BE49-F238E27FC236}">
                <a16:creationId xmlns:a16="http://schemas.microsoft.com/office/drawing/2014/main" id="{63635F28-5ADF-1431-9758-08B7638985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2209800" cy="2946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picture containing tree, plant, outdoor, sky&#10;&#10;Description automatically generated">
            <a:extLst>
              <a:ext uri="{FF2B5EF4-FFF2-40B4-BE49-F238E27FC236}">
                <a16:creationId xmlns:a16="http://schemas.microsoft.com/office/drawing/2014/main" id="{6396A15C-8A62-7B98-87B9-E83601B0ED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648200"/>
            <a:ext cx="1143000" cy="1714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group of trees with orange leaves&#10;&#10;Description automatically generated with low confidence">
            <a:extLst>
              <a:ext uri="{FF2B5EF4-FFF2-40B4-BE49-F238E27FC236}">
                <a16:creationId xmlns:a16="http://schemas.microsoft.com/office/drawing/2014/main" id="{EE2F459A-0A26-3095-D2C2-F7595D652D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648200"/>
            <a:ext cx="1143000" cy="1714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A bird flying in the air&#10;&#10;Description automatically generated with low confidence">
            <a:extLst>
              <a:ext uri="{FF2B5EF4-FFF2-40B4-BE49-F238E27FC236}">
                <a16:creationId xmlns:a16="http://schemas.microsoft.com/office/drawing/2014/main" id="{05308079-9F4D-FD7B-5DC2-2F777299E6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1800" y="304800"/>
            <a:ext cx="2209800" cy="29190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85917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606E3-9B27-95B7-D8C2-F7B1AE365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34834"/>
            <a:ext cx="6629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Why does Water Expand When it Freezes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1906A0-6D4A-325A-27A2-2CA783264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2023 Walden 3-D, Inc.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743C3D-1318-AC88-9A93-A75FF0D6F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SC14   </a:t>
            </a:r>
            <a:fld id="{F16B4639-4507-4FB0-9BAF-1283F1BE08C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 descr="A diagram of a diagram of a diagram of a diagram of a diagram of a diagram of a diagram of a diagram of a diagram of a diagram of a diagram of a diagram of a diagram of&#10;&#10;Description automatically generated">
            <a:extLst>
              <a:ext uri="{FF2B5EF4-FFF2-40B4-BE49-F238E27FC236}">
                <a16:creationId xmlns:a16="http://schemas.microsoft.com/office/drawing/2014/main" id="{24F3D4BA-F3E8-8279-8322-D00076E22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9608"/>
            <a:ext cx="7297191" cy="610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10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A156A-C925-EFE4-69A2-947325699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b="1" dirty="0">
                <a:effectLst/>
                <a:ea typeface="Calibri" panose="020F0502020204030204" pitchFamily="34" charset="0"/>
              </a:rPr>
              <a:t>1. Who Uses Water?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BC922-3D78-C49C-DE19-ABFF79D77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1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Families Use Household Water: </a:t>
            </a:r>
          </a:p>
          <a:p>
            <a:r>
              <a:rPr lang="en-US" sz="1600" b="1" dirty="0">
                <a:ea typeface="Calibri" panose="020F0502020204030204" pitchFamily="34" charset="0"/>
              </a:rPr>
              <a:t>Drinking</a:t>
            </a:r>
          </a:p>
          <a:p>
            <a:r>
              <a:rPr lang="en-US" sz="1600" b="1" dirty="0">
                <a:ea typeface="Calibri" panose="020F0502020204030204" pitchFamily="34" charset="0"/>
              </a:rPr>
              <a:t>Cooking</a:t>
            </a:r>
          </a:p>
          <a:p>
            <a:r>
              <a:rPr lang="en-US" sz="1600" b="1" dirty="0">
                <a:ea typeface="Calibri" panose="020F0502020204030204" pitchFamily="34" charset="0"/>
              </a:rPr>
              <a:t>Washing</a:t>
            </a:r>
          </a:p>
          <a:p>
            <a:pPr marL="0" indent="0">
              <a:buNone/>
            </a:pPr>
            <a:r>
              <a:rPr lang="en-US" sz="2400" b="1" dirty="0">
                <a:effectLst/>
                <a:ea typeface="Calibri" panose="020F0502020204030204" pitchFamily="34" charset="0"/>
              </a:rPr>
              <a:t>Farmers Use Irrigation Water:  </a:t>
            </a:r>
            <a:endParaRPr lang="en-US" sz="2400" dirty="0">
              <a:ea typeface="Calibri" panose="020F0502020204030204" pitchFamily="34" charset="0"/>
            </a:endParaRPr>
          </a:p>
          <a:p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Households</a:t>
            </a:r>
          </a:p>
          <a:p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Livestock</a:t>
            </a:r>
          </a:p>
          <a:p>
            <a:r>
              <a:rPr lang="en-US" sz="1600" b="1" dirty="0">
                <a:ea typeface="Calibri" panose="020F0502020204030204" pitchFamily="34" charset="0"/>
              </a:rPr>
              <a:t>Agriculture</a:t>
            </a:r>
            <a:endParaRPr lang="en-US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Cities </a:t>
            </a:r>
            <a:r>
              <a:rPr lang="en-US" sz="2400" b="1" dirty="0">
                <a:ea typeface="Calibri" panose="020F0502020204030204" pitchFamily="34" charset="0"/>
              </a:rPr>
              <a:t>Use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Groundwater: 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Fresh Water</a:t>
            </a:r>
          </a:p>
          <a:p>
            <a:r>
              <a:rPr lang="en-US" sz="1600" b="1" dirty="0">
                <a:ea typeface="Calibri" panose="020F0502020204030204" pitchFamily="34" charset="0"/>
              </a:rPr>
              <a:t>Saline Water</a:t>
            </a:r>
          </a:p>
          <a:p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Geothermal Water</a:t>
            </a:r>
          </a:p>
          <a:p>
            <a:pPr marL="0" indent="0">
              <a:buNone/>
            </a:pPr>
            <a:r>
              <a:rPr lang="en-US" sz="2400" b="1" dirty="0">
                <a:effectLst/>
                <a:ea typeface="Calibri" panose="020F0502020204030204" pitchFamily="34" charset="0"/>
              </a:rPr>
              <a:t>Governments Use Seawater and Tides:  </a:t>
            </a:r>
            <a:endParaRPr lang="en-US" sz="2400" dirty="0">
              <a:effectLst/>
              <a:ea typeface="Calibri" panose="020F0502020204030204" pitchFamily="34" charset="0"/>
            </a:endParaRPr>
          </a:p>
          <a:p>
            <a:r>
              <a:rPr lang="en-US" sz="1600" b="1" dirty="0"/>
              <a:t>An average of 3.5% sodium chloride plus smaller amounts of other substances;</a:t>
            </a:r>
          </a:p>
          <a:p>
            <a:r>
              <a:rPr lang="en-US" sz="1600" b="1" dirty="0"/>
              <a:t>Tides are cyclic rising and falling of local sea levels caused by lunar and solar gravity;</a:t>
            </a:r>
          </a:p>
          <a:p>
            <a:r>
              <a:rPr lang="en-US" sz="1600" b="1" dirty="0"/>
              <a:t>Bathymetry is the depth to the bottom of a lake, or to the sea floor.</a:t>
            </a:r>
          </a:p>
          <a:p>
            <a:endParaRPr lang="en-US" sz="1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567DD0-5796-CC15-6613-6834952FC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2023 Walden 3-D, Inc.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699B19-F356-B9A4-E3DA-8CBF79DDF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SC14   </a:t>
            </a:r>
            <a:fld id="{F16B4639-4507-4FB0-9BAF-1283F1BE08C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100" name="Picture 4" descr="What is Water Made of? – Welcome to the City of Fort Worth">
            <a:extLst>
              <a:ext uri="{FF2B5EF4-FFF2-40B4-BE49-F238E27FC236}">
                <a16:creationId xmlns:a16="http://schemas.microsoft.com/office/drawing/2014/main" id="{EE22B2EB-86CF-4066-2DAA-6B6B93E2E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85800"/>
            <a:ext cx="4324350" cy="204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all to check livestock water quality after flooding - Sheep Central">
            <a:extLst>
              <a:ext uri="{FF2B5EF4-FFF2-40B4-BE49-F238E27FC236}">
                <a16:creationId xmlns:a16="http://schemas.microsoft.com/office/drawing/2014/main" id="{BA2D2D5B-1A68-8E3B-7900-AAD8F68DC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43200"/>
            <a:ext cx="3962400" cy="221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516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E5631-FDD9-C0EC-8C13-883A6B50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b="1" dirty="0"/>
              <a:t>Water is Life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6C4A50-5B5E-9663-35AC-3CCCE5967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2023 Walden 3-D, Inc.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6C2F5F-05AF-DA27-1E90-FD9DAB814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r>
              <a:rPr lang="en-US" dirty="0"/>
              <a:t>SC14   </a:t>
            </a:r>
            <a:fld id="{F16B4639-4507-4FB0-9BAF-1283F1BE08C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B933327-5D7D-84D9-07BC-1A83972DB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362200"/>
            <a:ext cx="3419475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F4D29E-FC6D-E832-A009-960EAFC2C964}"/>
              </a:ext>
            </a:extLst>
          </p:cNvPr>
          <p:cNvSpPr txBox="1"/>
          <p:nvPr/>
        </p:nvSpPr>
        <p:spPr>
          <a:xfrm>
            <a:off x="5263479" y="6305195"/>
            <a:ext cx="38862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https://www.usgs.gov/media/images/water-you-what-water-does-your-body</a:t>
            </a:r>
            <a:r>
              <a:rPr 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C45E9-0B70-34E7-1F47-237CDB382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685800"/>
            <a:ext cx="8305800" cy="533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0" dirty="0">
                <a:solidFill>
                  <a:srgbClr val="4D5156"/>
                </a:solidFill>
                <a:effectLst/>
              </a:rPr>
              <a:t>All the biochemical processes which occur in plants and animals, and our surroundings require water to function:</a:t>
            </a:r>
          </a:p>
          <a:p>
            <a:r>
              <a:rPr lang="en-US" sz="1800" b="0" i="0" dirty="0">
                <a:solidFill>
                  <a:srgbClr val="000000"/>
                </a:solidFill>
                <a:effectLst/>
              </a:rPr>
              <a:t>Up to 60% of the human adult body is water.</a:t>
            </a:r>
          </a:p>
          <a:p>
            <a:r>
              <a:rPr lang="en-US" sz="1800" b="0" i="0" dirty="0">
                <a:solidFill>
                  <a:srgbClr val="000000"/>
                </a:solidFill>
                <a:effectLst/>
              </a:rPr>
              <a:t>The brain and heart are composed of 73% water</a:t>
            </a:r>
            <a:r>
              <a:rPr lang="en-US" sz="1800" dirty="0">
                <a:solidFill>
                  <a:srgbClr val="000000"/>
                </a:solidFill>
              </a:rPr>
              <a:t>.</a:t>
            </a:r>
          </a:p>
          <a:p>
            <a:r>
              <a:rPr lang="en-US" sz="1800" b="0" i="0" dirty="0">
                <a:solidFill>
                  <a:srgbClr val="000000"/>
                </a:solidFill>
                <a:effectLst/>
              </a:rPr>
              <a:t>The lungs are about 83% water.</a:t>
            </a:r>
          </a:p>
          <a:p>
            <a:r>
              <a:rPr lang="en-US" sz="1800" b="0" i="0" dirty="0">
                <a:solidFill>
                  <a:srgbClr val="000000"/>
                </a:solidFill>
                <a:effectLst/>
              </a:rPr>
              <a:t>The skin contains 64% water.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b="0" i="0" dirty="0">
                <a:solidFill>
                  <a:srgbClr val="000000"/>
                </a:solidFill>
                <a:effectLst/>
              </a:rPr>
              <a:t>Muscles and kidneys are 79% water.</a:t>
            </a:r>
          </a:p>
          <a:p>
            <a:r>
              <a:rPr lang="en-US" sz="1800" b="0" i="0" dirty="0">
                <a:solidFill>
                  <a:srgbClr val="000000"/>
                </a:solidFill>
                <a:effectLst/>
              </a:rPr>
              <a:t>Even the bones are watery: 31%.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7F33D9-6986-DF21-3468-48F9500AF9F7}"/>
              </a:ext>
            </a:extLst>
          </p:cNvPr>
          <p:cNvSpPr txBox="1"/>
          <p:nvPr/>
        </p:nvSpPr>
        <p:spPr>
          <a:xfrm>
            <a:off x="381000" y="3429000"/>
            <a:ext cx="51816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Water serves a number of essential functions to keep us all going: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vital nutrient to the life of every cell, acts first as a building material;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 regulates our internal body temperature by sweating and respiration;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carbohydrates and proteins that our bodies use as food are metabolized and transported by water in the bloodstream;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 assists in flushing waste mainly through urination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acts as a shock absorber for brain, spinal cord, and fetus;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forms saliva; and lubricates joints</a:t>
            </a:r>
            <a:endParaRPr lang="en-US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882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C5A6E-6A95-4D49-98F5-ECC1E9F0C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effectLst/>
                <a:ea typeface="Calibri" panose="020F0502020204030204" pitchFamily="34" charset="0"/>
              </a:rPr>
              <a:t>2. What Is Water? </a:t>
            </a:r>
            <a:endParaRPr lang="en-US" sz="3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6038F-77A4-49E9-A07B-D4A072195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2023 Walden 3-D, Inc.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90E01-D8F6-4704-BF4B-8BF5FFF6B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SC14   </a:t>
            </a:r>
            <a:fld id="{F16B4639-4507-4FB0-9BAF-1283F1BE08C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7DC941D-2C0C-CC63-219D-E4097BE93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52600"/>
            <a:ext cx="80772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Water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is: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inorganic compound with the chemical formula H</a:t>
            </a:r>
            <a:r>
              <a:rPr kumimoji="0" lang="en-US" altLang="en-US" sz="24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O;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Each molecule contains one oxygen and two hydrogen atoms;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atoms are connected by covalent bonds (sharing electrons to form electron pairs between atoms);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transparent, tasteless, odorless, and nearly colorless substance;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main constituent of the Earth’s hydrosphere;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fluids of all known living organisms;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solvent vital for all known forms of life; and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liquid state of H</a:t>
            </a:r>
            <a:r>
              <a:rPr kumimoji="0" lang="en-US" altLang="en-US" sz="24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 at standard temperature and pressure.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5020745-C8BE-C398-25FD-D8746E012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659" y="6448424"/>
            <a:ext cx="697494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8" name="Picture 4" descr="The water molecule has this basic geometric structure">
            <a:extLst>
              <a:ext uri="{FF2B5EF4-FFF2-40B4-BE49-F238E27FC236}">
                <a16:creationId xmlns:a16="http://schemas.microsoft.com/office/drawing/2014/main" id="{2237094E-6D20-0285-0CDD-7ACF884DF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04800"/>
            <a:ext cx="2362200" cy="103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pace filling model of a water molecule">
            <a:extLst>
              <a:ext uri="{FF2B5EF4-FFF2-40B4-BE49-F238E27FC236}">
                <a16:creationId xmlns:a16="http://schemas.microsoft.com/office/drawing/2014/main" id="{E1F8F81C-2887-3BC1-D9A3-C668663E1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"/>
            <a:ext cx="1509201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83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46F78-BA72-435F-93A4-BD6D51E7F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0"/>
            <a:ext cx="8991600" cy="792162"/>
          </a:xfrm>
        </p:spPr>
        <p:txBody>
          <a:bodyPr>
            <a:normAutofit/>
          </a:bodyPr>
          <a:lstStyle/>
          <a:p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Why Is Water Important?</a:t>
            </a:r>
            <a:endParaRPr lang="en-US" sz="32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74F3CC-2FFE-49DF-AAA4-94D61F60D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2023 Walden 3-D, Inc.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B6AA78-A13E-48E7-A3CC-550312CF4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SC14   </a:t>
            </a:r>
            <a:fld id="{F16B4639-4507-4FB0-9BAF-1283F1BE08C9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2B93357-E905-2EA7-A356-15A31007B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10200"/>
          </a:xfrm>
        </p:spPr>
        <p:txBody>
          <a:bodyPr>
            <a:normAutofit fontScale="92500" lnSpcReduction="10000"/>
          </a:bodyPr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effectLst/>
                <a:ea typeface="Calibri" panose="020F0502020204030204" pitchFamily="34" charset="0"/>
              </a:rPr>
              <a:t>Because Earth’s environment is relatively close to water’s triple point: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a typeface="Calibri" panose="020F0502020204030204" pitchFamily="34" charset="0"/>
              </a:rPr>
              <a:t>Water exists on Earth as a solid (ice), a liquid (water), &amp; a gas (water vapor);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ffectLst/>
                <a:ea typeface="Calibri" panose="020F0502020204030204" pitchFamily="34" charset="0"/>
              </a:rPr>
              <a:t>It forms precipitation in the form of rain and</a:t>
            </a:r>
            <a:r>
              <a:rPr lang="en-US" sz="1600" dirty="0">
                <a:ea typeface="Calibri" panose="020F0502020204030204" pitchFamily="34" charset="0"/>
              </a:rPr>
              <a:t> aerosols in the form of fog;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a typeface="Calibri" panose="020F0502020204030204" pitchFamily="34" charset="0"/>
              </a:rPr>
              <a:t>Clouds consist of suspended droplets of water and ice;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ffectLst/>
                <a:ea typeface="Calibri" panose="020F0502020204030204" pitchFamily="34" charset="0"/>
              </a:rPr>
              <a:t>Ice is water’s solid state (dry ice is carbon-dioxide (CO</a:t>
            </a:r>
            <a:r>
              <a:rPr lang="en-US" sz="1600" baseline="-25000" dirty="0">
                <a:effectLst/>
                <a:ea typeface="Calibri" panose="020F0502020204030204" pitchFamily="34" charset="0"/>
              </a:rPr>
              <a:t>2</a:t>
            </a:r>
            <a:r>
              <a:rPr lang="en-US" sz="1600" dirty="0">
                <a:effectLst/>
                <a:ea typeface="Calibri" panose="020F0502020204030204" pitchFamily="34" charset="0"/>
              </a:rPr>
              <a:t>)’s solid state);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a typeface="Calibri" panose="020F0502020204030204" pitchFamily="34" charset="0"/>
              </a:rPr>
              <a:t>Crystalline ice may precipitate in the form of snow;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ffectLst/>
                <a:ea typeface="Calibri" panose="020F0502020204030204" pitchFamily="34" charset="0"/>
              </a:rPr>
              <a:t>The gaseous state of water is steam or water vapor;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a typeface="Calibri" panose="020F0502020204030204" pitchFamily="34" charset="0"/>
              </a:rPr>
              <a:t>Water covers 71% of the Earth’s surface (seas and oceans 96.5% of this volume);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ffectLst/>
                <a:ea typeface="Calibri" panose="020F0502020204030204" pitchFamily="34" charset="0"/>
              </a:rPr>
              <a:t>1.7% of Earth’s water is groundwater;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a typeface="Calibri" panose="020F0502020204030204" pitchFamily="34" charset="0"/>
              </a:rPr>
              <a:t>1.7% of Earth’s water is in glaciers and ice caps of Antarctica &amp; Greenland;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ffectLst/>
                <a:ea typeface="Calibri" panose="020F0502020204030204" pitchFamily="34" charset="0"/>
              </a:rPr>
              <a:t>0.001% </a:t>
            </a:r>
            <a:r>
              <a:rPr lang="en-US" sz="1600" dirty="0">
                <a:ea typeface="Calibri" panose="020F0502020204030204" pitchFamily="34" charset="0"/>
              </a:rPr>
              <a:t>of Earth’s water is in the air as vapor, clouds, &amp; precipitation.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ffectLst/>
                <a:ea typeface="Calibri" panose="020F0502020204030204" pitchFamily="34" charset="0"/>
              </a:rPr>
              <a:t>70% of</a:t>
            </a:r>
            <a:r>
              <a:rPr lang="en-US" sz="1600" dirty="0">
                <a:ea typeface="Calibri" panose="020F0502020204030204" pitchFamily="34" charset="0"/>
              </a:rPr>
              <a:t> freshwater used by humans is for agriculture;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ffectLst/>
                <a:ea typeface="Calibri" panose="020F0502020204030204" pitchFamily="34" charset="0"/>
              </a:rPr>
              <a:t>Fishing in salt &amp; fresh water is a major source of food, providing 6.5% of global protein;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ffectLst/>
                <a:ea typeface="Calibri" panose="020F0502020204030204" pitchFamily="34" charset="0"/>
              </a:rPr>
              <a:t>Much of long dista</a:t>
            </a:r>
            <a:r>
              <a:rPr lang="en-US" sz="1600" dirty="0">
                <a:ea typeface="Calibri" panose="020F0502020204030204" pitchFamily="34" charset="0"/>
              </a:rPr>
              <a:t>nt trade is transported by boats through seas, rivers, lakes, &amp; canals;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a typeface="Calibri" panose="020F0502020204030204" pitchFamily="34" charset="0"/>
              </a:rPr>
              <a:t>Water, ice &amp; steam are used for cooling, heating, solvents, cooking, &amp; washing in industry &amp; homes;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a typeface="Calibri" panose="020F0502020204030204" pitchFamily="34" charset="0"/>
              </a:rPr>
              <a:t>Basis of swimming, boating, racing, surfing, fishing, diving, ice skating, skiing, &amp; snow boarding.</a:t>
            </a:r>
            <a:endParaRPr lang="en-US" sz="16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3074" name="Picture 2" descr="What Is Mineral Water and How To Use It">
            <a:extLst>
              <a:ext uri="{FF2B5EF4-FFF2-40B4-BE49-F238E27FC236}">
                <a16:creationId xmlns:a16="http://schemas.microsoft.com/office/drawing/2014/main" id="{22E509E9-F4CA-5E3B-FFD1-5EDAF947A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"/>
            <a:ext cx="1447800" cy="96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Green Cargo Boat Beside Dock Stock Photo">
            <a:extLst>
              <a:ext uri="{FF2B5EF4-FFF2-40B4-BE49-F238E27FC236}">
                <a16:creationId xmlns:a16="http://schemas.microsoft.com/office/drawing/2014/main" id="{2041B5D2-21AC-853C-95F2-E37C8C8D1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240" y="152401"/>
            <a:ext cx="205945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mall-scale hydroponics | UMN Extension">
            <a:extLst>
              <a:ext uri="{FF2B5EF4-FFF2-40B4-BE49-F238E27FC236}">
                <a16:creationId xmlns:a16="http://schemas.microsoft.com/office/drawing/2014/main" id="{20F1DFCB-9308-B620-E23E-4EC58E341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518" y="243840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he Commercial Fishing Industry in Alaska - Alaska Air Forwarding">
            <a:extLst>
              <a:ext uri="{FF2B5EF4-FFF2-40B4-BE49-F238E27FC236}">
                <a16:creationId xmlns:a16="http://schemas.microsoft.com/office/drawing/2014/main" id="{DD9DCDCA-C505-1FF2-5CD2-E8684BCBE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88841"/>
            <a:ext cx="195262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694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332EC-CD61-6880-1257-369D7FC2E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dirty="0"/>
              <a:t>The Water Cycle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17C16-D513-5E40-7EEF-DA25F0793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914400"/>
          </a:xfrm>
        </p:spPr>
        <p:txBody>
          <a:bodyPr/>
          <a:lstStyle/>
          <a:p>
            <a:r>
              <a:rPr lang="en-US" dirty="0"/>
              <a:t>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F8F058-60FB-0442-D470-CD906194F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2023 Walden 3-D, Inc.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2E3AD8-D272-6126-5E4D-58C6C377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SC14   </a:t>
            </a:r>
            <a:fld id="{F16B4639-4507-4FB0-9BAF-1283F1BE08C9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9" name="Picture 8" descr="A picture containing cloud, sky, mountain, text&#10;&#10;Description automatically generated">
            <a:extLst>
              <a:ext uri="{FF2B5EF4-FFF2-40B4-BE49-F238E27FC236}">
                <a16:creationId xmlns:a16="http://schemas.microsoft.com/office/drawing/2014/main" id="{53EC071D-0A14-8CA6-8C63-8F07BCE99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49778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511C0A-3AD6-E42A-77FE-C5323BEC2877}"/>
              </a:ext>
            </a:extLst>
          </p:cNvPr>
          <p:cNvSpPr txBox="1"/>
          <p:nvPr/>
        </p:nvSpPr>
        <p:spPr>
          <a:xfrm>
            <a:off x="3765008" y="6172200"/>
            <a:ext cx="53463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(Image credit: Dennis Cain/NWS) https://www.noaa.gov/education/resource-collections/freshwater/water-cycle</a:t>
            </a:r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85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1150A-F57A-0094-A3A1-E4FE60C68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rmAutofit/>
          </a:bodyPr>
          <a:lstStyle/>
          <a:p>
            <a:r>
              <a:rPr lang="en-US" sz="3200" b="1" dirty="0"/>
              <a:t>Other Reasons Water is Important: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7836-9FE9-FEFB-E1B9-E952CD40E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2023 Walden 3-D, Inc.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B483A8-150B-562B-9CD0-7D1366EE4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SC14   </a:t>
            </a:r>
            <a:fld id="{F16B4639-4507-4FB0-9BAF-1283F1BE08C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34548E81-69E4-EBD2-0D1D-FDACD87EEB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05582" y="609600"/>
            <a:ext cx="8738418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Water covers nearly 3/4 of the Earth's surface or: 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326,000,000,000,000,000,000 gallons or 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326 quintillion gallons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/>
              <a:t>About 6,800 gallons of water are required to grow a day’s worth of food for a family of four.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Water has the greatest thermal conductivity except for mercury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Water can act as either an acid or a base but is neutral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5A02CE8-D27E-0D7B-24F5-8EB4B1373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86000"/>
            <a:ext cx="5562600" cy="383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80B029-BEC6-3882-BBEE-DA04ED9154A2}"/>
              </a:ext>
            </a:extLst>
          </p:cNvPr>
          <p:cNvSpPr txBox="1"/>
          <p:nvPr/>
        </p:nvSpPr>
        <p:spPr>
          <a:xfrm rot="16200000">
            <a:off x="282373" y="4137228"/>
            <a:ext cx="2943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Gamma-ray attenuation coefficients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340E1F-8B4F-F419-514E-D4BF0E456EEE}"/>
              </a:ext>
            </a:extLst>
          </p:cNvPr>
          <p:cNvSpPr txBox="1"/>
          <p:nvPr/>
        </p:nvSpPr>
        <p:spPr>
          <a:xfrm>
            <a:off x="1295400" y="6096000"/>
            <a:ext cx="6908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https://inis.iaea.org/collection/NCLCollectionStore/_Public/40/007/40007648.pdf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447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195CF-BABF-3398-3918-07C91493E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417"/>
            <a:ext cx="8229600" cy="592183"/>
          </a:xfrm>
        </p:spPr>
        <p:txBody>
          <a:bodyPr>
            <a:normAutofit/>
          </a:bodyPr>
          <a:lstStyle/>
          <a:p>
            <a:r>
              <a:rPr lang="en-US" sz="3200" b="1" dirty="0"/>
              <a:t>Water Cohesion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37E1F3-82C5-D158-9413-ADD1357BB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2023 Walden 3-D, Inc.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FEF86C-9121-E28C-4874-F461A23C8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SC14   </a:t>
            </a:r>
            <a:fld id="{F16B4639-4507-4FB0-9BAF-1283F1BE08C9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5B157D16-24BF-6086-F46A-BA32F20A1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8963025" cy="645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523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37E1F3-82C5-D158-9413-ADD1357BB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2023 Walden 3-D, Inc.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FEF86C-9121-E28C-4874-F461A23C8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SC14   </a:t>
            </a:r>
            <a:fld id="{F16B4639-4507-4FB0-9BAF-1283F1BE08C9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073" name="Picture 1">
            <a:extLst>
              <a:ext uri="{FF2B5EF4-FFF2-40B4-BE49-F238E27FC236}">
                <a16:creationId xmlns:a16="http://schemas.microsoft.com/office/drawing/2014/main" id="{85AF4ED2-880F-865E-90CA-95F420F63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" y="400050"/>
            <a:ext cx="9146177" cy="645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1195CF-BABF-3398-3918-07C91493E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b="1" dirty="0"/>
              <a:t>Water Adhesion</a:t>
            </a:r>
          </a:p>
        </p:txBody>
      </p:sp>
    </p:spTree>
    <p:extLst>
      <p:ext uri="{BB962C8B-B14F-4D97-AF65-F5344CB8AC3E}">
        <p14:creationId xmlns:p14="http://schemas.microsoft.com/office/powerpoint/2010/main" val="3426154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195CF-BABF-3398-3918-07C91493E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/>
          </a:bodyPr>
          <a:lstStyle/>
          <a:p>
            <a:r>
              <a:rPr lang="en-US" sz="3200" b="1" dirty="0"/>
              <a:t>Radiation Shielding with Water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37E1F3-82C5-D158-9413-ADD1357BB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2023 Walden 3-D, Inc.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FEF86C-9121-E28C-4874-F461A23C8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SC14   </a:t>
            </a:r>
            <a:fld id="{F16B4639-4507-4FB0-9BAF-1283F1BE08C9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1D85F6-8268-76E9-E32C-6E875E6088E2}"/>
              </a:ext>
            </a:extLst>
          </p:cNvPr>
          <p:cNvSpPr txBox="1"/>
          <p:nvPr/>
        </p:nvSpPr>
        <p:spPr>
          <a:xfrm>
            <a:off x="1295400" y="762000"/>
            <a:ext cx="655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Uncle Paul’s Company, Northrop Grumman, is using this principle to line the walls of the HALO (Human Adaptability Logistics Outpost); building with water for astronauts while they orbit the moon: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https://www.nasa.gov/press-release/nasa-northrop-grumman-finalize-moon-outpost-living-quarters-contract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F27F89E-D77A-80B7-E0D2-554F95C2F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0"/>
            <a:ext cx="7315200" cy="411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656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D936-93C2-40F5-9384-03F4C3501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4434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Past Science Camp Themes &amp; Sites Visited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894B4-DE11-4CB9-B299-0D9136187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SC14   </a:t>
            </a:r>
            <a:fld id="{F16B4639-4507-4FB0-9BAF-1283F1BE08C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017AAD-0101-42E1-9499-38C34D189342}"/>
              </a:ext>
            </a:extLst>
          </p:cNvPr>
          <p:cNvSpPr txBox="1"/>
          <p:nvPr/>
        </p:nvSpPr>
        <p:spPr>
          <a:xfrm>
            <a:off x="762000" y="581591"/>
            <a:ext cx="8077200" cy="604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Nelson Cabin, Fishing, Condensation, Water Coloring, and Music</a:t>
            </a:r>
          </a:p>
          <a:p>
            <a:pPr marL="800100" lvl="1" indent="-342900">
              <a:buAutoNum type="arabicPeriod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Nelson Cabin</a:t>
            </a:r>
          </a:p>
          <a:p>
            <a:pPr marL="800100" lvl="1" indent="-342900">
              <a:buAutoNum type="arabicPeriod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Panquich Lake</a:t>
            </a:r>
          </a:p>
          <a:p>
            <a:pPr marL="800100" lvl="1" indent="-342900">
              <a:buAutoNum type="arabicPeriod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Swimming at Cedar City Aquatics Center</a:t>
            </a:r>
          </a:p>
          <a:p>
            <a:pPr marL="342900" indent="-342900">
              <a:buAutoNum type="arabicPeriod"/>
            </a:pP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Mining Range, Frisco, Silver Reef, Iron Town, Astronomy at Frisco Peak, Archery</a:t>
            </a:r>
          </a:p>
          <a:p>
            <a:pPr marL="800100" lvl="1" indent="-342900">
              <a:buAutoNum type="arabicPeriod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Nelson Cabin, Kolob Reservoir, Silver Reef, Snow Canyon, Volcano</a:t>
            </a:r>
          </a:p>
          <a:p>
            <a:pPr marL="800100" lvl="1" indent="-342900">
              <a:buAutoNum type="arabicPeriod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Parowan Gap, Rack Range Mines, Frisco, Frisco UU Telescope</a:t>
            </a:r>
          </a:p>
          <a:p>
            <a:pPr marL="800100" lvl="1" indent="-342900">
              <a:buAutoNum type="arabicPeriod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Iron Mine, Iron Town</a:t>
            </a:r>
          </a:p>
          <a:p>
            <a:pPr marL="342900" indent="-342900">
              <a:buAutoNum type="arabicPeriod"/>
            </a:pP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Geocaching, Mammoth Cave, Cascade Falls, and Cedar City Cemetery</a:t>
            </a:r>
          </a:p>
          <a:p>
            <a:pPr marL="800100" lvl="1" indent="-342900">
              <a:buAutoNum type="arabicPeriod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Nelson Farm, Fiddler’s Canyon, </a:t>
            </a:r>
          </a:p>
          <a:p>
            <a:pPr marL="800100" lvl="1" indent="-342900">
              <a:buAutoNum type="arabicPeriod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Boys to Mammoth Cave, Cascade Falls and Girls to St. George and Pottery Making</a:t>
            </a:r>
          </a:p>
          <a:p>
            <a:pPr marL="800100" lvl="1" indent="-342900">
              <a:buAutoNum type="arabicPeriod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Cedar City Cemetery</a:t>
            </a:r>
          </a:p>
          <a:p>
            <a:pPr marL="342900" indent="-342900">
              <a:buAutoNum type="arabicPeriod"/>
            </a:pP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Volcanoes, Classy Closets, Maps, Surveying, Sand Painting, and Genealogy</a:t>
            </a:r>
          </a:p>
          <a:p>
            <a:pPr marL="800100" lvl="1" indent="-342900">
              <a:buAutoNum type="arabicPeriod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Condo, Snow Canyon Volcanoes, Classy Closets, Fiddler’s Canyon</a:t>
            </a:r>
          </a:p>
          <a:p>
            <a:pPr marL="800100" lvl="1" indent="-342900">
              <a:buAutoNum type="arabicPeriod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Nelson Farm to survey, Nelson Cabin</a:t>
            </a:r>
          </a:p>
          <a:p>
            <a:pPr marL="800100" lvl="1" indent="-342900">
              <a:buAutoNum type="arabicPeriod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Cedar City 24</a:t>
            </a:r>
            <a:r>
              <a:rPr lang="en-US" sz="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July Parade</a:t>
            </a:r>
          </a:p>
          <a:p>
            <a:pPr marL="342900" indent="-342900">
              <a:buAutoNum type="arabicPeriod"/>
            </a:pP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Patterns, Horse Riding, Internet, Be-a-man-campout</a:t>
            </a:r>
          </a:p>
          <a:p>
            <a:pPr marL="800100" lvl="1" indent="-342900">
              <a:buAutoNum type="arabicPeriod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Dust Devil Ranch, InfoWest, Fiddler’s Canyon</a:t>
            </a:r>
          </a:p>
          <a:p>
            <a:pPr marL="800100" lvl="1" indent="-342900">
              <a:buAutoNum type="arabicPeriod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Nelson Cabin</a:t>
            </a:r>
          </a:p>
          <a:p>
            <a:pPr marL="800100" lvl="1" indent="-342900">
              <a:buAutoNum type="arabicPeriod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Cedar City July 4</a:t>
            </a:r>
            <a:r>
              <a:rPr lang="en-US" sz="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Parade</a:t>
            </a:r>
          </a:p>
          <a:p>
            <a:pPr marL="342900" indent="-342900">
              <a:buFontTx/>
              <a:buAutoNum type="arabicPeriod"/>
            </a:pP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Music &amp; Spoken Word, SilencerCo, Indian Tribes &amp; Archaeology, Solar Astronomy</a:t>
            </a:r>
          </a:p>
          <a:p>
            <a:pPr marL="800100" lvl="1" indent="-342900">
              <a:buFontTx/>
              <a:buAutoNum type="arabicPeriod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Family Discovery Center, Sophie &amp; Dallin’s Baptism, SilencerCo, Music &amp; Spoken Word, UU Science Museum</a:t>
            </a:r>
          </a:p>
          <a:p>
            <a:pPr marL="800100" lvl="1" indent="-342900">
              <a:buFontTx/>
              <a:buAutoNum type="arabicPeriod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Freemont Indian Museum, Boulder Anasazi Ruins, Escalante Petrified Forest, Bryce Canyon</a:t>
            </a:r>
          </a:p>
          <a:p>
            <a:pPr marL="800100" lvl="1" indent="-342900">
              <a:buFontTx/>
              <a:buAutoNum type="arabicPeriod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Parowan Gap, Solar Astronomy, Nelson Cabin, Uncle Des’ &amp; Aunt Sara’s, Swimming</a:t>
            </a:r>
          </a:p>
          <a:p>
            <a:pPr marL="342900" indent="-342900">
              <a:buFontTx/>
              <a:buAutoNum type="arabicPeriod"/>
            </a:pP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Rock Cutting, SUU Museum, Computer Hardware and Software, Cabin</a:t>
            </a:r>
          </a:p>
          <a:p>
            <a:pPr marL="800100" lvl="1" indent="-342900">
              <a:buFontTx/>
              <a:buAutoNum type="arabicPeriod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Annual Fun Run / Walk, rock collection Bloody Ridge, rock cutting and polishing</a:t>
            </a:r>
          </a:p>
          <a:p>
            <a:pPr marL="800100" lvl="1" indent="-342900">
              <a:buFontTx/>
              <a:buAutoNum type="arabicPeriod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HTML at SUU, and Lego Robots at Nelson Cabin</a:t>
            </a:r>
          </a:p>
          <a:p>
            <a:pPr marL="800100" lvl="1" indent="-342900">
              <a:buFontTx/>
              <a:buAutoNum type="arabicPeriod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Astronomy at Nelson Cabin, Bottle Rockets, and having a good time</a:t>
            </a:r>
          </a:p>
          <a:p>
            <a:pPr marL="342900" indent="-342900">
              <a:buFontTx/>
              <a:buAutoNum type="arabicPeriod"/>
            </a:pP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8G: Geography, Genetics, Genealogy, Grandma, Grandpa, Geology, Geophysics, &amp; Guitar</a:t>
            </a:r>
          </a:p>
          <a:p>
            <a:pPr marL="800100" lvl="1" indent="-342900">
              <a:buFontTx/>
              <a:buAutoNum type="arabicPeriod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Watered garden, 2</a:t>
            </a:r>
            <a:r>
              <a:rPr lang="en-US" sz="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Annual Fun Run / Walk, Iron Springs, Iron Town, Genetics, Cabin, Guitar</a:t>
            </a:r>
          </a:p>
          <a:p>
            <a:pPr marL="800100" lvl="1" indent="-342900">
              <a:buFontTx/>
              <a:buAutoNum type="arabicPeriod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Zion, Angels Landing &amp; Emerald Pools, Geophysical Slides</a:t>
            </a:r>
          </a:p>
          <a:p>
            <a:pPr marL="800100" lvl="1" indent="-342900">
              <a:buFontTx/>
              <a:buAutoNum type="arabicPeriod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Bottle Rockets, swimming, and having a good time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Tx/>
              <a:buAutoNum type="arabicPeriod"/>
            </a:pP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Garden of the Gods, Drones, Intercontinental Divide, Teepee, Salida Hot Springs, University Mountains</a:t>
            </a:r>
          </a:p>
          <a:p>
            <a:pPr marL="800100" lvl="1" indent="-342900">
              <a:buFontTx/>
              <a:buAutoNum type="arabicPeriod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Bow &amp; Arrows, Drone, Intercontinental Divide</a:t>
            </a:r>
          </a:p>
          <a:p>
            <a:pPr marL="800100" lvl="1" indent="-342900">
              <a:buFontTx/>
              <a:buAutoNum type="arabicPeriod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Guitar and Buena Vista 4</a:t>
            </a:r>
            <a:r>
              <a:rPr lang="en-US" sz="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July Parade</a:t>
            </a:r>
          </a:p>
          <a:p>
            <a:pPr marL="800100" lvl="1" indent="-342900">
              <a:buFontTx/>
              <a:buAutoNum type="arabicPeriod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Mount Antero, Hot Springs at Salida, Teepee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Eisenhower Park, Guadalupe River, i-Fly, Cave Without a Name, Alamo, San Antonio</a:t>
            </a:r>
          </a:p>
          <a:p>
            <a:pPr marL="800100" lvl="1" indent="-342900">
              <a:buFontTx/>
              <a:buAutoNum type="arabicPeriod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Hike to overlook San Antonio, i-Fly, swimming Guadalupe River State Park</a:t>
            </a:r>
          </a:p>
          <a:p>
            <a:pPr marL="800100" lvl="1" indent="-342900">
              <a:buFontTx/>
              <a:buAutoNum type="arabicPeriod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Cave without a Name, Singing, Rob Nelson on Sound and Music</a:t>
            </a:r>
          </a:p>
          <a:p>
            <a:pPr marL="800100" lvl="1" indent="-342900">
              <a:buFontTx/>
              <a:buAutoNum type="arabicPeriod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Alamo, Wax Museum, San Antonio Riverwalk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Engines, Ghost Towns and Kilns, Nelson Cabin, Al Matheson’s Place, Iron Springs Resort</a:t>
            </a:r>
          </a:p>
          <a:p>
            <a:pPr marL="800100" lvl="1" indent="-342900">
              <a:buFontTx/>
              <a:buAutoNum type="arabicPeriod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Fisco, Kiln Springs, Nelson Cabin</a:t>
            </a:r>
          </a:p>
          <a:p>
            <a:pPr marL="800100" lvl="1" indent="-342900">
              <a:buFontTx/>
              <a:buAutoNum type="arabicPeriod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Teepees at Nelson Cabin, water races, Dutch Oven</a:t>
            </a:r>
          </a:p>
          <a:p>
            <a:pPr marL="800100" lvl="1" indent="-342900">
              <a:buFontTx/>
              <a:buAutoNum type="arabicPeriod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Matheson Engines, 4-wheelers, Iron Springs statues, Bottle Rockets, Ride in a Tesla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0645A5-BDD5-443D-9FF1-37558941D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2023 Walden 3-D, Inc.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50DCB0-97F6-A477-4500-6B4D237898FD}"/>
              </a:ext>
            </a:extLst>
          </p:cNvPr>
          <p:cNvSpPr txBox="1"/>
          <p:nvPr/>
        </p:nvSpPr>
        <p:spPr>
          <a:xfrm>
            <a:off x="5791200" y="1447800"/>
            <a:ext cx="32004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  Warner Cabin, Gravity, Zip Lines, &amp; Experiments</a:t>
            </a:r>
          </a:p>
          <a:p>
            <a:pPr marL="800100" lvl="1" indent="-342900">
              <a:buAutoNum type="arabicPeriod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Warmer Cabin and Panquich Lake</a:t>
            </a:r>
          </a:p>
          <a:p>
            <a:pPr marL="800100" lvl="1" indent="-342900">
              <a:buAutoNum type="arabicPeriod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Marysville Zip Line &amp; Lazy River</a:t>
            </a:r>
          </a:p>
          <a:p>
            <a:pPr marL="800100" lvl="1" indent="-342900">
              <a:buAutoNum type="arabicPeriod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Bryce Canyon and Gravity Experiments</a:t>
            </a:r>
          </a:p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   Nelson Cabin, Light, Distance, Physics, Lasers</a:t>
            </a:r>
          </a:p>
          <a:p>
            <a:pPr marL="800100" lvl="1" indent="-342900">
              <a:buAutoNum type="arabicPeriod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Green Show &amp; All’s Well That Ends Well</a:t>
            </a:r>
          </a:p>
          <a:p>
            <a:pPr marL="800100" lvl="1" indent="-342900">
              <a:buAutoNum type="arabicPeriod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James Webb Telescope, Stargazing</a:t>
            </a:r>
          </a:p>
          <a:p>
            <a:pPr marL="800100" lvl="1" indent="-342900">
              <a:buAutoNum type="arabicPeriod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Cascade Falls, Water Rockets</a:t>
            </a:r>
          </a:p>
        </p:txBody>
      </p:sp>
      <p:pic>
        <p:nvPicPr>
          <p:cNvPr id="10" name="Picture 9" descr="A moon in the sky&#10;&#10;Description automatically generated with low confidence">
            <a:extLst>
              <a:ext uri="{FF2B5EF4-FFF2-40B4-BE49-F238E27FC236}">
                <a16:creationId xmlns:a16="http://schemas.microsoft.com/office/drawing/2014/main" id="{BC18D552-6766-F42B-2D20-F2BD4AEB56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96050" y="3867150"/>
            <a:ext cx="2895600" cy="21717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9319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A5478-F718-EF2D-E4BD-0F35DF15E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4. Where Is Water Found?</a:t>
            </a:r>
            <a:endParaRPr lang="en-US" sz="3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5CD028-3763-8187-C049-CA24967A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2023 Walden 3-D, Inc.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E3A2E5-6983-9446-6E92-B1056C5FA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SC14   </a:t>
            </a:r>
            <a:fld id="{F16B4639-4507-4FB0-9BAF-1283F1BE08C9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63271C-2F8F-CA20-F8FA-9D575974F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57622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023C6C-29D4-D013-2BD0-B3C16B6B0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73"/>
            <a:ext cx="1776569" cy="1440227"/>
          </a:xfrm>
          <a:prstGeom prst="rect">
            <a:avLst/>
          </a:prstGeom>
        </p:spPr>
      </p:pic>
      <p:pic>
        <p:nvPicPr>
          <p:cNvPr id="13" name="Picture 12" descr="A picture containing outdoor, sky, nature, mountain&#10;&#10;Description automatically generated">
            <a:extLst>
              <a:ext uri="{FF2B5EF4-FFF2-40B4-BE49-F238E27FC236}">
                <a16:creationId xmlns:a16="http://schemas.microsoft.com/office/drawing/2014/main" id="{6F00ECBC-604C-66D7-53AC-9224B4BCD5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495800"/>
            <a:ext cx="2514600" cy="1885950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43A0B24-124E-468D-CCF6-175C808D2BB6}"/>
              </a:ext>
            </a:extLst>
          </p:cNvPr>
          <p:cNvCxnSpPr>
            <a:cxnSpLocks/>
          </p:cNvCxnSpPr>
          <p:nvPr/>
        </p:nvCxnSpPr>
        <p:spPr>
          <a:xfrm flipH="1" flipV="1">
            <a:off x="4953000" y="2057400"/>
            <a:ext cx="1600200" cy="24384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0B8EA31-28F1-DE0E-E7F0-DC13B6B0B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4495800"/>
            <a:ext cx="1752600" cy="30480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Flannagan’s Arch</a:t>
            </a:r>
            <a:endParaRPr 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933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F6F1F-A698-46B7-4E5C-9723A0A6F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Drink your own pee and sweat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127A1F-E547-3D34-E69E-0B7605379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2023 Walden 3-D, Inc.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D4DBF8-3DB1-9915-370E-9F006BB3C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SC14   </a:t>
            </a:r>
            <a:fld id="{F16B4639-4507-4FB0-9BAF-1283F1BE08C9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518AD3-74AF-2EF9-AB56-25274B0FF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671" y="76200"/>
            <a:ext cx="6984657" cy="6328954"/>
          </a:xfrm>
          <a:prstGeom prst="rect">
            <a:avLst/>
          </a:prstGeom>
        </p:spPr>
      </p:pic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2C0B23B5-69D2-ED91-D68F-F5C578A606D6}"/>
              </a:ext>
            </a:extLst>
          </p:cNvPr>
          <p:cNvSpPr/>
          <p:nvPr/>
        </p:nvSpPr>
        <p:spPr>
          <a:xfrm>
            <a:off x="838200" y="76200"/>
            <a:ext cx="457200" cy="25146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51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54DA6F04-EF0C-25ED-375B-7301317413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38200"/>
            <a:ext cx="3809999" cy="3540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C4AD74-908F-88A4-6D42-C6866480B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863"/>
            <a:ext cx="8229600" cy="952737"/>
          </a:xfrm>
        </p:spPr>
        <p:txBody>
          <a:bodyPr>
            <a:normAutofit/>
          </a:bodyPr>
          <a:lstStyle/>
          <a:p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Where Is Water Found in the Utah Deserts?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B0DAF-D60D-E173-A569-D202B6E42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4419600"/>
            <a:ext cx="3200400" cy="83820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000" b="1" dirty="0">
                <a:effectLst/>
                <a:ea typeface="Calibri" panose="020F0502020204030204" pitchFamily="34" charset="0"/>
              </a:rPr>
              <a:t>Escalante Valley: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1800" dirty="0">
                <a:effectLst/>
                <a:ea typeface="Calibri" panose="020F0502020204030204" pitchFamily="34" charset="0"/>
              </a:rPr>
              <a:t>blue – bedrock aquifers</a:t>
            </a:r>
            <a:endParaRPr lang="en-US" sz="1800" dirty="0"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1800" dirty="0">
                <a:ea typeface="Calibri" panose="020F0502020204030204" pitchFamily="34" charset="0"/>
              </a:rPr>
              <a:t>r</a:t>
            </a:r>
            <a:r>
              <a:rPr lang="en-US" sz="1800" dirty="0">
                <a:effectLst/>
                <a:ea typeface="Calibri" panose="020F0502020204030204" pitchFamily="34" charset="0"/>
              </a:rPr>
              <a:t>ed – valley fill aquifer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44E94B-D94D-41C3-BE14-97BE2E23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2023 Walden 3-D, Inc.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CCCA4-5ED0-9212-012E-C180EAC34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SC14   </a:t>
            </a:r>
            <a:fld id="{F16B4639-4507-4FB0-9BAF-1283F1BE08C9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0" name="Picture 9" descr="A picture containing map, text, stitch&#10;&#10;Description automatically generated">
            <a:extLst>
              <a:ext uri="{FF2B5EF4-FFF2-40B4-BE49-F238E27FC236}">
                <a16:creationId xmlns:a16="http://schemas.microsoft.com/office/drawing/2014/main" id="{889DA512-BE3D-3023-82F3-71BF0D153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431235"/>
            <a:ext cx="4299284" cy="3995530"/>
          </a:xfrm>
          <a:prstGeom prst="rect">
            <a:avLst/>
          </a:prstGeom>
        </p:spPr>
      </p:pic>
      <p:pic>
        <p:nvPicPr>
          <p:cNvPr id="12" name="Picture 11" descr="A picture containing map, text, stitch&#10;&#10;Description automatically generated">
            <a:extLst>
              <a:ext uri="{FF2B5EF4-FFF2-40B4-BE49-F238E27FC236}">
                <a16:creationId xmlns:a16="http://schemas.microsoft.com/office/drawing/2014/main" id="{4CF79CC5-95CE-6652-C668-76A360A2BD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621" y="2514600"/>
            <a:ext cx="3445379" cy="3124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33BD21-A9B2-DBA8-F2FE-3D59A9F2F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689" y="2057400"/>
            <a:ext cx="2295525" cy="4667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5F85E1-325A-EDB7-B222-2DECB77B48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0" y="1447800"/>
            <a:ext cx="2209800" cy="5048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1C9889-738E-0560-720C-1772645831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400" y="838200"/>
            <a:ext cx="2400300" cy="533400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2E4A793-FA4B-734A-621F-DDBECE6242F6}"/>
              </a:ext>
            </a:extLst>
          </p:cNvPr>
          <p:cNvSpPr txBox="1">
            <a:spLocks/>
          </p:cNvSpPr>
          <p:nvPr/>
        </p:nvSpPr>
        <p:spPr>
          <a:xfrm>
            <a:off x="2819400" y="5410200"/>
            <a:ext cx="3352800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2000" b="1" dirty="0">
                <a:ea typeface="Calibri" panose="020F0502020204030204" pitchFamily="34" charset="0"/>
              </a:rPr>
              <a:t>Cedar Valley: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1800" dirty="0">
                <a:ea typeface="Calibri" panose="020F0502020204030204" pitchFamily="34" charset="0"/>
              </a:rPr>
              <a:t>blue – bedrock aquifers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1800" dirty="0">
                <a:ea typeface="Calibri" panose="020F0502020204030204" pitchFamily="34" charset="0"/>
              </a:rPr>
              <a:t>green – valley fill aquifer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ADE5B31-1269-F448-1089-2AF18ACB91F5}"/>
              </a:ext>
            </a:extLst>
          </p:cNvPr>
          <p:cNvSpPr txBox="1">
            <a:spLocks/>
          </p:cNvSpPr>
          <p:nvPr/>
        </p:nvSpPr>
        <p:spPr>
          <a:xfrm>
            <a:off x="5715000" y="5715000"/>
            <a:ext cx="2971800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2000" b="1" dirty="0">
                <a:ea typeface="Calibri" panose="020F0502020204030204" pitchFamily="34" charset="0"/>
              </a:rPr>
              <a:t>Parowan Valley: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1800" dirty="0">
                <a:ea typeface="Calibri" panose="020F0502020204030204" pitchFamily="34" charset="0"/>
              </a:rPr>
              <a:t>blue – bedrock aquifers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1800" dirty="0">
                <a:ea typeface="Calibri" panose="020F0502020204030204" pitchFamily="34" charset="0"/>
              </a:rPr>
              <a:t>blue – valley fill aquifer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35CD70E-2021-35FB-60DF-7B54C75A86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5334000"/>
            <a:ext cx="2642014" cy="13620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0B9EB2-487A-4D64-647C-9305D5E18C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1559" y="3979438"/>
            <a:ext cx="247650" cy="2190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CAA367A-CC9B-389E-CC98-32D2364D66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0503" y="5290250"/>
            <a:ext cx="247650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99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B1302-F579-1183-E6BB-A5A951A0A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0"/>
            <a:ext cx="5791200" cy="914400"/>
          </a:xfrm>
        </p:spPr>
        <p:txBody>
          <a:bodyPr>
            <a:normAutofit/>
          </a:bodyPr>
          <a:lstStyle/>
          <a:p>
            <a:r>
              <a:rPr lang="en-US" sz="3200" b="1" dirty="0"/>
              <a:t>Cedar Valley Lightning Analysis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255945-ABDD-A572-32F7-F82BFDA3C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2023 Walden 3-D, Inc.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BA343D-37B9-A014-0BB7-D0031D8C3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SC14   </a:t>
            </a:r>
            <a:fld id="{F16B4639-4507-4FB0-9BAF-1283F1BE08C9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7C4ACA-E3C9-12CC-8CA5-FB9648394FE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76200"/>
            <a:ext cx="3048000" cy="25352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5820DE-5B7F-A17D-7567-E4D89C4A26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810000"/>
            <a:ext cx="4905454" cy="3200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0E5074-1DC9-665D-0217-74F839CC16E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67001" y="685800"/>
            <a:ext cx="6476999" cy="345050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7F9E23B-509E-C8DC-2AE8-918533299CE9}"/>
              </a:ext>
            </a:extLst>
          </p:cNvPr>
          <p:cNvSpPr txBox="1">
            <a:spLocks/>
          </p:cNvSpPr>
          <p:nvPr/>
        </p:nvSpPr>
        <p:spPr>
          <a:xfrm>
            <a:off x="4800600" y="4114800"/>
            <a:ext cx="4343400" cy="2438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1800" b="1" dirty="0">
                <a:ea typeface="Calibri" panose="020F0502020204030204" pitchFamily="34" charset="0"/>
              </a:rPr>
              <a:t>Dynamic Measurement as a subcontractor 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1800" b="1" dirty="0">
                <a:ea typeface="Calibri" panose="020F0502020204030204" pitchFamily="34" charset="0"/>
              </a:rPr>
              <a:t>to Willowstick Technologies: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1400" dirty="0">
                <a:ea typeface="Calibri" panose="020F0502020204030204" pitchFamily="34" charset="0"/>
              </a:rPr>
              <a:t>Did 2 Lightning SPOT</a:t>
            </a:r>
            <a:r>
              <a:rPr lang="en-US" sz="1400" baseline="30000" dirty="0">
                <a:ea typeface="Calibri" panose="020F0502020204030204" pitchFamily="34" charset="0"/>
              </a:rPr>
              <a:t>sm</a:t>
            </a:r>
            <a:r>
              <a:rPr lang="en-US" sz="1400" dirty="0">
                <a:ea typeface="Calibri" panose="020F0502020204030204" pitchFamily="34" charset="0"/>
              </a:rPr>
              <a:t> Analysis in March 2022.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1400" dirty="0">
                <a:ea typeface="Calibri" panose="020F0502020204030204" pitchFamily="34" charset="0"/>
              </a:rPr>
              <a:t>Unraveling the thrust faulting in Shirts’ Canyon.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1400" dirty="0">
                <a:ea typeface="Calibri" panose="020F0502020204030204" pitchFamily="34" charset="0"/>
              </a:rPr>
              <a:t>Identifying likely bedrock aquifers.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1400" dirty="0">
                <a:ea typeface="Calibri" panose="020F0502020204030204" pitchFamily="34" charset="0"/>
              </a:rPr>
              <a:t>One well found muddy water where predicted.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1400" dirty="0">
                <a:ea typeface="Calibri" panose="020F0502020204030204" pitchFamily="34" charset="0"/>
              </a:rPr>
              <a:t>The other well found artesian water and is currently being deepened another 600 feet.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1400" dirty="0">
                <a:ea typeface="Calibri" panose="020F0502020204030204" pitchFamily="34" charset="0"/>
              </a:rPr>
              <a:t>There are many other potential well locations.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8870F5-9F16-608D-3B9C-DF440E92A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05" y="2630557"/>
            <a:ext cx="1600200" cy="21498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82688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E19FC-D8D0-4B46-D837-ED84510F3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274638"/>
            <a:ext cx="6096000" cy="715962"/>
          </a:xfrm>
        </p:spPr>
        <p:txBody>
          <a:bodyPr>
            <a:normAutofit/>
          </a:bodyPr>
          <a:lstStyle/>
          <a:p>
            <a:r>
              <a:rPr lang="en-US" sz="3200" b="1" dirty="0"/>
              <a:t>Thrust Faulting Shirt’s Canyon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AB5D32-5B01-E8C7-B6CD-4287DABA8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2023 Walden 3-D, Inc.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1BCADC-8AEA-77FF-39C7-68A180F75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SC14   </a:t>
            </a:r>
            <a:fld id="{F16B4639-4507-4FB0-9BAF-1283F1BE08C9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0821BF7-F5E3-01F5-A176-9CFAD73AB89B}"/>
              </a:ext>
            </a:extLst>
          </p:cNvPr>
          <p:cNvGrpSpPr/>
          <p:nvPr/>
        </p:nvGrpSpPr>
        <p:grpSpPr>
          <a:xfrm>
            <a:off x="3200400" y="1143000"/>
            <a:ext cx="5756753" cy="5029200"/>
            <a:chOff x="1306115" y="1371600"/>
            <a:chExt cx="5756753" cy="50292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EC37D55-8ECC-5FF0-47BB-1EAAC1FC2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06115" y="1371600"/>
              <a:ext cx="5756753" cy="50292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FB23470-4AFB-82A3-9280-FC7DF20C7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1200" y="2438400"/>
              <a:ext cx="1619250" cy="3800475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C1BB0-72EE-F95E-E1DC-BB574ABB0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800" y="914400"/>
            <a:ext cx="32766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Symmetry Lightning Attribute</a:t>
            </a:r>
          </a:p>
          <a:p>
            <a:pPr marL="0" indent="0">
              <a:buNone/>
            </a:pPr>
            <a:r>
              <a:rPr lang="en-US" sz="2000" dirty="0"/>
              <a:t>1,500- meter Depth Slice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A5DFB2-B63B-C3FB-DB55-9B4E7226E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143000"/>
            <a:ext cx="2960588" cy="1600200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D83C157-1202-E4AB-3FFD-9966A15DF7E0}"/>
              </a:ext>
            </a:extLst>
          </p:cNvPr>
          <p:cNvSpPr txBox="1">
            <a:spLocks/>
          </p:cNvSpPr>
          <p:nvPr/>
        </p:nvSpPr>
        <p:spPr>
          <a:xfrm>
            <a:off x="304800" y="1143000"/>
            <a:ext cx="2057400" cy="320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1200" b="1" dirty="0"/>
              <a:t>Cedar Canyon Back Thrust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B3BBB1E-B43E-87D5-D331-DB31D8C60A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59157"/>
            <a:ext cx="2971800" cy="1578769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4EC6E91-98BB-7370-ABB1-E40532718860}"/>
              </a:ext>
            </a:extLst>
          </p:cNvPr>
          <p:cNvSpPr txBox="1">
            <a:spLocks/>
          </p:cNvSpPr>
          <p:nvPr/>
        </p:nvSpPr>
        <p:spPr>
          <a:xfrm>
            <a:off x="152400" y="2819400"/>
            <a:ext cx="1676400" cy="320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1200" b="1" dirty="0"/>
              <a:t>Spring Creek Canyon Thrust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F7B296D-BDAB-D917-5E44-541A13B309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48960"/>
            <a:ext cx="1828800" cy="2159419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941A9E6D-7F54-8F17-BF24-A07BAEA4F613}"/>
              </a:ext>
            </a:extLst>
          </p:cNvPr>
          <p:cNvSpPr txBox="1">
            <a:spLocks/>
          </p:cNvSpPr>
          <p:nvPr/>
        </p:nvSpPr>
        <p:spPr>
          <a:xfrm>
            <a:off x="304800" y="4648200"/>
            <a:ext cx="762000" cy="198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1200" b="1" dirty="0"/>
              <a:t>Taylor Creek Canyon Thrust</a:t>
            </a:r>
          </a:p>
        </p:txBody>
      </p:sp>
    </p:spTree>
    <p:extLst>
      <p:ext uri="{BB962C8B-B14F-4D97-AF65-F5344CB8AC3E}">
        <p14:creationId xmlns:p14="http://schemas.microsoft.com/office/powerpoint/2010/main" val="3331923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2897F-4FB6-1657-B181-BD8AE4308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Shirts Canyon Shallow Resistivity L177 T1010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42E176-6AD5-5484-A337-51300F330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2023 Walden 3-D, Inc.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9705F2-9CA2-215A-80CC-BEA62D023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SC14   </a:t>
            </a:r>
            <a:fld id="{F16B4639-4507-4FB0-9BAF-1283F1BE08C9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9831F4-31EC-4789-82AF-F09368FCA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5273"/>
            <a:ext cx="9144000" cy="452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64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9CD03-723F-4F44-5936-7E5E481B9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Willowstick Measurements</a:t>
            </a:r>
            <a:br>
              <a:rPr lang="en-US" sz="3200" b="1" dirty="0"/>
            </a:br>
            <a:r>
              <a:rPr lang="en-US" sz="3200" b="1" dirty="0"/>
              <a:t>Southview: 5-GH G2 RAP Lines 5 &amp; 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270E0C-BA60-9A85-3310-430382DE5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2023 Walden 3-D, Inc.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E88719-90A8-35A0-55FA-353E491CB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SC14   </a:t>
            </a:r>
            <a:fld id="{F16B4639-4507-4FB0-9BAF-1283F1BE08C9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00AC4C-2430-5526-306B-5CF1401FE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5755"/>
            <a:ext cx="9144000" cy="412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1343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03CC5-774C-5228-67A7-A32BD9773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Southview: 5-GH G2 RAP Lines 5 &amp; 9, </a:t>
            </a:r>
            <a:br>
              <a:rPr lang="en-US" b="1" dirty="0"/>
            </a:br>
            <a:r>
              <a:rPr lang="en-US" b="1" dirty="0"/>
              <a:t>Line 9 , ~overlay of W-W’ previous slide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6BE2CA-8356-5519-8604-D7879766C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2023 Walden 3-D, Inc.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91D7A-DEBB-3CC3-FDFD-9715F6155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SC14   </a:t>
            </a:r>
            <a:fld id="{F16B4639-4507-4FB0-9BAF-1283F1BE08C9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683AEC-2DB9-1E63-CCE0-8581125A7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510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56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7A73-2F76-4A22-8FE4-0A6F03A24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Zoom Resistivity Slice -1,370 meters</a:t>
            </a:r>
            <a:br>
              <a:rPr lang="en-US" b="1" dirty="0"/>
            </a:br>
            <a:r>
              <a:rPr lang="en-US" b="1" dirty="0"/>
              <a:t>Green Hollow Area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963CA2-18B1-246A-AC7A-DBA1E9FBD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2023 Walden 3-D, Inc.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9B3E44-B5C3-A674-AE98-EC97D8D2D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SC14   </a:t>
            </a:r>
            <a:fld id="{F16B4639-4507-4FB0-9BAF-1283F1BE08C9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B3EF47-3815-BB88-2B9D-1159D9664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476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709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4AD74-908F-88A4-6D42-C6866480B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934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b="1" dirty="0"/>
              <a:t>5. When Is Water Important?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B0DAF-D60D-E173-A569-D202B6E42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2000"/>
            <a:ext cx="7162800" cy="5638800"/>
          </a:xfrm>
        </p:spPr>
        <p:txBody>
          <a:bodyPr>
            <a:no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ea typeface="Calibri" panose="020F0502020204030204" pitchFamily="34" charset="0"/>
              </a:rPr>
              <a:t>When you are thirsty.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ea typeface="Calibri" panose="020F0502020204030204" pitchFamily="34" charset="0"/>
              </a:rPr>
              <a:t>When you are hot.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a typeface="Calibri" panose="020F0502020204030204" pitchFamily="34" charset="0"/>
              </a:rPr>
              <a:t>When your eyes, mouth, and nose are dry.</a:t>
            </a:r>
            <a:endParaRPr lang="en-US" sz="2000" dirty="0">
              <a:effectLst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a typeface="Calibri" panose="020F0502020204030204" pitchFamily="34" charset="0"/>
              </a:rPr>
              <a:t>When you are </a:t>
            </a:r>
            <a:r>
              <a:rPr lang="en-US" sz="2000" dirty="0">
                <a:effectLst/>
                <a:ea typeface="Calibri" panose="020F0502020204030204" pitchFamily="34" charset="0"/>
              </a:rPr>
              <a:t>dehydrated.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ea typeface="Calibri" panose="020F0502020204030204" pitchFamily="34" charset="0"/>
              </a:rPr>
              <a:t>When your joints </a:t>
            </a:r>
            <a:r>
              <a:rPr lang="en-US" sz="2000" dirty="0">
                <a:ea typeface="Calibri" panose="020F0502020204030204" pitchFamily="34" charset="0"/>
              </a:rPr>
              <a:t>ache.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a typeface="Calibri" panose="020F0502020204030204" pitchFamily="34" charset="0"/>
              </a:rPr>
              <a:t>When your spinal cord and back hurt.</a:t>
            </a:r>
            <a:endParaRPr lang="en-US" sz="2000" dirty="0">
              <a:effectLst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ea typeface="Calibri" panose="020F0502020204030204" pitchFamily="34" charset="0"/>
              </a:rPr>
              <a:t>When nutrients need to be moved to cells.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a typeface="Calibri" panose="020F0502020204030204" pitchFamily="34" charset="0"/>
              </a:rPr>
              <a:t>When there are digestion issues.</a:t>
            </a:r>
            <a:endParaRPr lang="en-US" sz="2000" dirty="0">
              <a:effectLst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a typeface="Calibri" panose="020F0502020204030204" pitchFamily="34" charset="0"/>
              </a:rPr>
              <a:t>When you need to pass a kidney stone.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ea typeface="Calibri" panose="020F0502020204030204" pitchFamily="34" charset="0"/>
              </a:rPr>
              <a:t>When you need to get rid of wastes to lesson the burden on kidneys by urination, perspiration, and bowel movements.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a typeface="Calibri" panose="020F0502020204030204" pitchFamily="34" charset="0"/>
              </a:rPr>
              <a:t>When you need it to wash vegetables or dishes.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a typeface="Calibri" panose="020F0502020204030204" pitchFamily="34" charset="0"/>
              </a:rPr>
              <a:t>When you need to flush a toilet.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ea typeface="Calibri" panose="020F0502020204030204" pitchFamily="34" charset="0"/>
              </a:rPr>
              <a:t>When </a:t>
            </a:r>
            <a:r>
              <a:rPr lang="en-US" sz="2000" dirty="0">
                <a:ea typeface="Calibri" panose="020F0502020204030204" pitchFamily="34" charset="0"/>
              </a:rPr>
              <a:t>you need to run an air conditioner.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ea typeface="Calibri" panose="020F0502020204030204" pitchFamily="34" charset="0"/>
              </a:rPr>
              <a:t>Whenever you need water for work or play or life.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000" dirty="0">
              <a:effectLst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ea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44E94B-D94D-41C3-BE14-97BE2E23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2023 Walden 3-D, Inc.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CCCA4-5ED0-9212-012E-C180EAC34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SC14   </a:t>
            </a:r>
            <a:fld id="{F16B4639-4507-4FB0-9BAF-1283F1BE08C9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346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E7C27-46FA-45C2-90B9-329A5526E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14</a:t>
            </a:r>
            <a:r>
              <a:rPr lang="en-US" sz="3200" b="1" baseline="30000" dirty="0"/>
              <a:t>th</a:t>
            </a:r>
            <a:r>
              <a:rPr lang="en-US" sz="3200" b="1" dirty="0"/>
              <a:t> Annual Nelson Grandkids’            Summer Science Camp; Theme: Water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E38DF-99C9-4C03-8059-78030DADE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SC14   </a:t>
            </a:r>
            <a:fld id="{F16B4639-4507-4FB0-9BAF-1283F1BE08C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B38AE4-26C9-4B91-8CAE-749EBC512BC4}"/>
              </a:ext>
            </a:extLst>
          </p:cNvPr>
          <p:cNvSpPr txBox="1"/>
          <p:nvPr/>
        </p:nvSpPr>
        <p:spPr>
          <a:xfrm>
            <a:off x="6019800" y="1371600"/>
            <a:ext cx="3026545" cy="738664"/>
          </a:xfrm>
          <a:prstGeom prst="rect">
            <a:avLst/>
          </a:prstGeom>
          <a:solidFill>
            <a:schemeClr val="tx1">
              <a:alpha val="46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Photos + slides to be posted at:</a:t>
            </a:r>
          </a:p>
          <a:p>
            <a:r>
              <a:rPr lang="en-US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http://www.walden3d.com/photos/Grandkids_Science_Camps/220710-12_Science_Camp</a:t>
            </a:r>
            <a:r>
              <a:rPr lang="en-US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428CF9C-183E-48D4-B545-EB1ED64AB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2023 Walden 3-D, Inc.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87DF09-CE75-4454-9ADC-2E3CBDDD4823}"/>
              </a:ext>
            </a:extLst>
          </p:cNvPr>
          <p:cNvSpPr txBox="1">
            <a:spLocks/>
          </p:cNvSpPr>
          <p:nvPr/>
        </p:nvSpPr>
        <p:spPr>
          <a:xfrm>
            <a:off x="228600" y="1524000"/>
            <a:ext cx="3429000" cy="5105400"/>
          </a:xfrm>
          <a:prstGeom prst="rect">
            <a:avLst/>
          </a:prstGeom>
          <a:solidFill>
            <a:schemeClr val="bg1">
              <a:alpha val="75000"/>
            </a:schemeClr>
          </a:solidFill>
          <a:ln w="1905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Itinerary</a:t>
            </a:r>
          </a:p>
          <a:p>
            <a:pPr algn="l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Saturday: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J.,D. Audrey, Sophie, Izzy, &amp; Lauren arrive Las Vegas, 12:30, and go to St. George and Zion.</a:t>
            </a:r>
          </a:p>
          <a:p>
            <a:pPr algn="l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Sunday: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Melanie, Avalyn, &amp; Kendall arrive Provo, 1:22, to Grandpa’s &amp; Grandma’s.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Bobby, Sara, Sage, &amp; Rob arrive Las Vegas, 4:00, to Aunt Sara’s.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Paul, Kate, Grant, Dallin, Quinton, &amp; Chloe arrive.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7:00 Grandpa’s talk on Sons of Utah Pioneers.</a:t>
            </a:r>
          </a:p>
          <a:p>
            <a:pPr algn="l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Monday:</a:t>
            </a:r>
          </a:p>
          <a:p>
            <a:pPr algn="l"/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9:00           Breakfast at the Garden.</a:t>
            </a:r>
          </a:p>
          <a:p>
            <a:pPr algn="l"/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11:00         Science of Water at Iron Springs Adventure Resort.</a:t>
            </a:r>
          </a:p>
          <a:p>
            <a:pPr algn="l"/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2:00           Lunch at Aunt Sara’s.</a:t>
            </a:r>
          </a:p>
          <a:p>
            <a:pPr algn="l"/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4:00           Pick up Kayaks, Put up Tree Tent, Play at Cabin.</a:t>
            </a:r>
          </a:p>
          <a:p>
            <a:pPr algn="l"/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6:00           Hot Dogs &amp; watermelons &amp; smores for Dinner.</a:t>
            </a:r>
          </a:p>
          <a:p>
            <a:pPr algn="l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8:00           Christmas in July.</a:t>
            </a:r>
            <a:endParaRPr lang="en-US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Tuesday:</a:t>
            </a:r>
          </a:p>
          <a:p>
            <a:pPr algn="l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8:00         Pancake breakfast at the Cabin.</a:t>
            </a:r>
          </a:p>
          <a:p>
            <a:pPr algn="l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10:00       Fishing and Swimming at Kolob Reservoir.</a:t>
            </a:r>
          </a:p>
          <a:p>
            <a:pPr algn="l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1:00         Lunch at Kolob Reservoir.</a:t>
            </a:r>
          </a:p>
          <a:p>
            <a:pPr algn="l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3:00         Drive to Virgin – take Kayaks back.</a:t>
            </a:r>
          </a:p>
          <a:p>
            <a:pPr algn="l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7:00         Dinner at Cabin.</a:t>
            </a:r>
          </a:p>
          <a:p>
            <a:pPr algn="l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8:00         Audrey’s Finances &amp; Quinton &amp; Chole Science Kit.</a:t>
            </a:r>
          </a:p>
          <a:p>
            <a:pPr algn="l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Wednesday:</a:t>
            </a:r>
          </a:p>
          <a:p>
            <a:pPr algn="l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8:00         Bagel breakfast and Play at the Cabin.</a:t>
            </a:r>
          </a:p>
          <a:p>
            <a:pPr algn="l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9:00         Water Games and Water Rockets.</a:t>
            </a:r>
          </a:p>
          <a:p>
            <a:pPr algn="l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12:00       Lunch at the Cabin.</a:t>
            </a:r>
          </a:p>
          <a:p>
            <a:pPr algn="l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2:00         Take down tent and Clean Cabin.</a:t>
            </a:r>
          </a:p>
          <a:p>
            <a:pPr algn="l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3:00         Swimming at Natatorium &amp; Lake on the Hill.</a:t>
            </a:r>
          </a:p>
          <a:p>
            <a:pPr algn="l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5:00         Pizza at Grandma and Grandpa’s</a:t>
            </a:r>
          </a:p>
          <a:p>
            <a:pPr algn="l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6:00         Green Show and most to Romeo &amp; Juliet.</a:t>
            </a:r>
          </a:p>
          <a:p>
            <a:pPr algn="l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7:00         Melanie &amp; Paul’s Families to Provo.</a:t>
            </a:r>
          </a:p>
          <a:p>
            <a:pPr algn="l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Thursday:</a:t>
            </a:r>
          </a:p>
          <a:p>
            <a:pPr algn="l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8:00         Breakfast at house.</a:t>
            </a:r>
          </a:p>
          <a:p>
            <a:pPr algn="l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10:00       Sara, Bobby, Sage, &amp; Rob to Las Vegas</a:t>
            </a:r>
            <a:endParaRPr 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Good Times!</a:t>
            </a:r>
          </a:p>
        </p:txBody>
      </p:sp>
      <p:pic>
        <p:nvPicPr>
          <p:cNvPr id="8" name="Picture 7" descr="A drop of water falling from a drop&#10;&#10;Description automatically generated">
            <a:extLst>
              <a:ext uri="{FF2B5EF4-FFF2-40B4-BE49-F238E27FC236}">
                <a16:creationId xmlns:a16="http://schemas.microsoft.com/office/drawing/2014/main" id="{458FF7E7-68B9-FB03-A3E9-21AEB7E9F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209801"/>
            <a:ext cx="5215897" cy="416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410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9E579-F90D-FED0-0EE0-8D6294EDC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15962"/>
          </a:xfrm>
        </p:spPr>
        <p:txBody>
          <a:bodyPr>
            <a:normAutofit/>
          </a:bodyPr>
          <a:lstStyle/>
          <a:p>
            <a:r>
              <a:rPr lang="en-US" sz="3200" b="1" dirty="0"/>
              <a:t>Water Science Experiments you can do at Home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DF4595-8D05-CCF9-A1C5-95D683150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2023 Walden 3-D, Inc.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16DD11-0DE1-2138-4058-DCF78FA72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SC14   </a:t>
            </a:r>
            <a:fld id="{F16B4639-4507-4FB0-9BAF-1283F1BE08C9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23D251-A920-C49A-17B2-605B56E93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838200"/>
            <a:ext cx="4922428" cy="54560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A9602E-E5CB-9399-534B-C6F2F8F4651A}"/>
              </a:ext>
            </a:extLst>
          </p:cNvPr>
          <p:cNvSpPr txBox="1"/>
          <p:nvPr/>
        </p:nvSpPr>
        <p:spPr>
          <a:xfrm>
            <a:off x="1828800" y="6172200"/>
            <a:ext cx="57958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https://www.sciencefun.org/kidszone/experiments/water-science-experiments/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93926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13F22-050E-1DA6-5639-1F9ABB8B8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Water Research Opportunities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057D7F-D0AF-4D5A-F473-AF3C7768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2023 Walden 3-D, Inc.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BA7DE5-AA2C-5C9D-4AD1-FFF54D885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SC14   </a:t>
            </a:r>
            <a:fld id="{F16B4639-4507-4FB0-9BAF-1283F1BE08C9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1414D8-49F7-AE9E-A8DE-BA85CA7BC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60773"/>
            <a:ext cx="8382000" cy="52100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6D54A7-800C-FA56-53CA-99A43B4C3CF4}"/>
              </a:ext>
            </a:extLst>
          </p:cNvPr>
          <p:cNvSpPr txBox="1"/>
          <p:nvPr/>
        </p:nvSpPr>
        <p:spPr>
          <a:xfrm>
            <a:off x="3505200" y="6096000"/>
            <a:ext cx="2407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https://uwrl.usu.edu/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21784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ED994-942D-0728-7BFB-4CE2AC565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063" y="76200"/>
            <a:ext cx="9144000" cy="7159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Great Salt Lake is Drying Up and We will all die!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617249-1DFB-9EF8-7EB6-0CDB830F1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2023 Walden 3-D, Inc.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5107F0-7D04-F3F8-2398-C32E11A50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SC14   </a:t>
            </a:r>
            <a:fld id="{F16B4639-4507-4FB0-9BAF-1283F1BE08C9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A804A6-E494-3726-D63B-D2F153CDD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85800"/>
            <a:ext cx="3491198" cy="2949257"/>
          </a:xfrm>
          <a:prstGeom prst="rect">
            <a:avLst/>
          </a:prstGeom>
        </p:spPr>
      </p:pic>
      <p:pic>
        <p:nvPicPr>
          <p:cNvPr id="11" name="Picture 10" descr="A map of drought&#10;&#10;Description automatically generated">
            <a:extLst>
              <a:ext uri="{FF2B5EF4-FFF2-40B4-BE49-F238E27FC236}">
                <a16:creationId xmlns:a16="http://schemas.microsoft.com/office/drawing/2014/main" id="{4D6C78CF-9820-A6D5-68D9-CBA85108C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657600"/>
            <a:ext cx="3671888" cy="2799302"/>
          </a:xfrm>
          <a:prstGeom prst="rect">
            <a:avLst/>
          </a:prstGeom>
        </p:spPr>
      </p:pic>
      <p:pic>
        <p:nvPicPr>
          <p:cNvPr id="13" name="Picture 12" descr="A map of drought&#10;&#10;Description automatically generated">
            <a:extLst>
              <a:ext uri="{FF2B5EF4-FFF2-40B4-BE49-F238E27FC236}">
                <a16:creationId xmlns:a16="http://schemas.microsoft.com/office/drawing/2014/main" id="{FFAE2422-D3C9-0F60-7444-AB65D2D0E6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533400"/>
            <a:ext cx="4038600" cy="31207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57D21A-E645-A34F-F7A2-05BD4F6AF2A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482866"/>
            <a:ext cx="3913832" cy="307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309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749DB-B540-7363-7510-92984E74C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/>
          </a:bodyPr>
          <a:lstStyle/>
          <a:p>
            <a:r>
              <a:rPr lang="en-US" sz="3200" b="1" dirty="0"/>
              <a:t>Ross Ice Sheet will Melt and Flood Florida!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AE310-4F91-962C-EB7E-B97CA7F3B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2023 Walden 3-D, Inc.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0CAD6B-DD61-F815-E4B2-90DC80AD9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SC14   </a:t>
            </a:r>
            <a:fld id="{F16B4639-4507-4FB0-9BAF-1283F1BE08C9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Picture 2" descr="undefined">
            <a:extLst>
              <a:ext uri="{FF2B5EF4-FFF2-40B4-BE49-F238E27FC236}">
                <a16:creationId xmlns:a16="http://schemas.microsoft.com/office/drawing/2014/main" id="{AAA9F290-AA22-4585-D8D5-93C484AF2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51816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lear Glass of Ice Water | ClipPix ETC: Educational Photos ...">
            <a:extLst>
              <a:ext uri="{FF2B5EF4-FFF2-40B4-BE49-F238E27FC236}">
                <a16:creationId xmlns:a16="http://schemas.microsoft.com/office/drawing/2014/main" id="{69952A79-9C49-F0A3-B185-D3B0A471E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19200"/>
            <a:ext cx="359473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4885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FF344-A9F8-468D-FAA9-01E27EB7C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Climate Change Discussion is Tied to Water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8EBAF-E7A2-74A3-9072-A8C94F617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2023 Walden 3-D, Inc.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3019CC-15E6-D27B-9554-16D1F0B38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SC14   </a:t>
            </a:r>
            <a:fld id="{F16B4639-4507-4FB0-9BAF-1283F1BE08C9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4A7FAC-3638-2630-E836-9A7718A2C8F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1" y="902238"/>
            <a:ext cx="4572000" cy="56945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B52361-33DA-5A37-1709-73C924092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910771"/>
            <a:ext cx="5023418" cy="33564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B98806-D32F-DA7A-63A9-696B51E6E141}"/>
              </a:ext>
            </a:extLst>
          </p:cNvPr>
          <p:cNvSpPr txBox="1"/>
          <p:nvPr/>
        </p:nvSpPr>
        <p:spPr>
          <a:xfrm>
            <a:off x="4876800" y="4191000"/>
            <a:ext cx="40911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https://www.walden3d.com/Climate_Change/191031_Climate_Deniers.pdf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5198D9-FFDD-2950-11FF-14CFB1419F8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1599" y="4419600"/>
            <a:ext cx="2835529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375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40F5C-5FC0-C363-D0D4-F7C946EB0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b="1" dirty="0">
                <a:effectLst/>
                <a:ea typeface="Calibri" panose="020F0502020204030204" pitchFamily="34" charset="0"/>
              </a:rPr>
              <a:t>Water and the Gospel of Jesus Christ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D853E-D566-8192-F090-3E6D3779E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2000"/>
            <a:ext cx="8534400" cy="5867400"/>
          </a:xfrm>
        </p:spPr>
        <p:txBody>
          <a:bodyPr numCol="2">
            <a:normAutofit lnSpcReduction="1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effectLst/>
                <a:ea typeface="Calibri" panose="020F0502020204030204" pitchFamily="34" charset="0"/>
              </a:rPr>
              <a:t>Water as:</a:t>
            </a:r>
            <a:endParaRPr lang="en-US" sz="1600" dirty="0">
              <a:effectLst/>
              <a:ea typeface="Calibri" panose="020F0502020204030204" pitchFamily="34" charset="0"/>
            </a:endParaRPr>
          </a:p>
          <a:p>
            <a:pPr marL="0" marR="0" lvl="0" indent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r>
              <a:rPr lang="en-US" sz="1600" u="sng" dirty="0">
                <a:effectLst/>
                <a:ea typeface="Calibri" panose="020F0502020204030204" pitchFamily="34" charset="0"/>
              </a:rPr>
              <a:t>A Purifier:</a:t>
            </a:r>
            <a:endParaRPr lang="en-US" sz="1600" u="sng" dirty="0"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Bef>
                <a:spcPts val="0"/>
              </a:spcBef>
              <a:buSzPts val="1000"/>
              <a:tabLst>
                <a:tab pos="457200" algn="l"/>
              </a:tabLst>
            </a:pPr>
            <a:r>
              <a:rPr lang="en-US" sz="900" b="0" i="0" dirty="0">
                <a:solidFill>
                  <a:srgbClr val="000000"/>
                </a:solidFill>
                <a:effectLst/>
              </a:rPr>
              <a:t>John to baptize the Messiah with </a:t>
            </a:r>
            <a:r>
              <a:rPr lang="en-US" sz="900" b="0" i="1" dirty="0">
                <a:solidFill>
                  <a:srgbClr val="000000"/>
                </a:solidFill>
                <a:effectLst/>
              </a:rPr>
              <a:t>water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, 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hlinkClick r:id="rId2"/>
              </a:rPr>
              <a:t>1 Ne. 10:9–10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rgbClr val="000000"/>
                </a:solidFill>
                <a:effectLst/>
              </a:rPr>
              <a:t>Moses smote rock and </a:t>
            </a:r>
            <a:r>
              <a:rPr lang="en-US" sz="900" b="0" i="1" dirty="0">
                <a:solidFill>
                  <a:srgbClr val="000000"/>
                </a:solidFill>
                <a:effectLst/>
              </a:rPr>
              <a:t>water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 came forth, 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hlinkClick r:id="rId3"/>
              </a:rPr>
              <a:t>1 Ne. 17:29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 (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hlinkClick r:id="rId4"/>
              </a:rPr>
              <a:t>2 Ne. 25:20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).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rgbClr val="000000"/>
                </a:solidFill>
                <a:effectLst/>
              </a:rPr>
              <a:t>come forth out of </a:t>
            </a:r>
            <a:r>
              <a:rPr lang="en-US" sz="900" b="0" i="1" dirty="0">
                <a:solidFill>
                  <a:srgbClr val="000000"/>
                </a:solidFill>
                <a:effectLst/>
              </a:rPr>
              <a:t>waters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 of Judah, or </a:t>
            </a:r>
            <a:r>
              <a:rPr lang="en-US" sz="900" b="0" i="1" dirty="0">
                <a:solidFill>
                  <a:srgbClr val="000000"/>
                </a:solidFill>
                <a:effectLst/>
              </a:rPr>
              <a:t>waters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 of baptism, 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hlinkClick r:id="rId5"/>
              </a:rPr>
              <a:t>1 Ne. 20:1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 (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hlinkClick r:id="rId6"/>
              </a:rPr>
              <a:t>Isa. 48:1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).</a:t>
            </a:r>
          </a:p>
          <a:p>
            <a:pPr fontAlgn="base">
              <a:lnSpc>
                <a:spcPct val="107000"/>
              </a:lnSpc>
              <a:spcBef>
                <a:spcPts val="0"/>
              </a:spcBef>
              <a:buSzPts val="1000"/>
              <a:tabLst>
                <a:tab pos="457200" algn="l"/>
              </a:tabLst>
            </a:pPr>
            <a:r>
              <a:rPr lang="en-US" sz="900" b="0" i="0" dirty="0">
                <a:solidFill>
                  <a:srgbClr val="000000"/>
                </a:solidFill>
                <a:effectLst/>
              </a:rPr>
              <a:t>eyes of Nephi</a:t>
            </a:r>
            <a:r>
              <a:rPr lang="en-US" sz="900" b="0" i="0" baseline="30000" dirty="0">
                <a:solidFill>
                  <a:srgbClr val="000000"/>
                </a:solidFill>
                <a:effectLst/>
              </a:rPr>
              <a:t>1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900" b="0" i="1" dirty="0">
                <a:solidFill>
                  <a:srgbClr val="000000"/>
                </a:solidFill>
                <a:effectLst/>
              </a:rPr>
              <a:t>water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 his pillow by night because of his people, 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hlinkClick r:id="rId7"/>
              </a:rPr>
              <a:t>2 Ne. 33:3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fontAlgn="base">
              <a:lnSpc>
                <a:spcPct val="107000"/>
              </a:lnSpc>
              <a:spcBef>
                <a:spcPts val="0"/>
              </a:spcBef>
              <a:buSzPts val="1000"/>
              <a:tabLst>
                <a:tab pos="457200" algn="l"/>
              </a:tabLst>
            </a:pPr>
            <a:r>
              <a:rPr lang="en-US" sz="900" b="0" i="0" dirty="0">
                <a:solidFill>
                  <a:srgbClr val="000000"/>
                </a:solidFill>
                <a:effectLst/>
              </a:rPr>
              <a:t>Alma</a:t>
            </a:r>
            <a:r>
              <a:rPr lang="en-US" sz="900" b="0" i="0" baseline="30000" dirty="0">
                <a:solidFill>
                  <a:srgbClr val="000000"/>
                </a:solidFill>
                <a:effectLst/>
              </a:rPr>
              <a:t>1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 and </a:t>
            </a:r>
            <a:r>
              <a:rPr lang="en-US" sz="900" b="0" i="0" dirty="0" err="1">
                <a:solidFill>
                  <a:srgbClr val="000000"/>
                </a:solidFill>
                <a:effectLst/>
              </a:rPr>
              <a:t>Helam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 are buried in </a:t>
            </a:r>
            <a:r>
              <a:rPr lang="en-US" sz="900" b="0" i="1" dirty="0">
                <a:solidFill>
                  <a:srgbClr val="000000"/>
                </a:solidFill>
                <a:effectLst/>
              </a:rPr>
              <a:t>water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 in baptism, 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hlinkClick r:id="rId8"/>
              </a:rPr>
              <a:t>Mosiah 18:14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fontAlgn="base">
              <a:lnSpc>
                <a:spcPct val="107000"/>
              </a:lnSpc>
              <a:spcBef>
                <a:spcPts val="0"/>
              </a:spcBef>
              <a:buSzPts val="1000"/>
              <a:tabLst>
                <a:tab pos="457200" algn="l"/>
              </a:tabLst>
            </a:pPr>
            <a:r>
              <a:rPr lang="en-US" sz="900" b="0" i="0" dirty="0">
                <a:solidFill>
                  <a:srgbClr val="000000"/>
                </a:solidFill>
                <a:effectLst/>
              </a:rPr>
              <a:t>those who believe shall be born of </a:t>
            </a:r>
            <a:r>
              <a:rPr lang="en-US" sz="900" b="0" i="1" dirty="0">
                <a:solidFill>
                  <a:srgbClr val="000000"/>
                </a:solidFill>
                <a:effectLst/>
              </a:rPr>
              <a:t>water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 and of the Spirit, 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hlinkClick r:id="rId9"/>
              </a:rPr>
              <a:t>D&amp;C 5:16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fontAlgn="base">
              <a:lnSpc>
                <a:spcPct val="107000"/>
              </a:lnSpc>
              <a:spcBef>
                <a:spcPts val="0"/>
              </a:spcBef>
              <a:buSzPts val="1000"/>
              <a:tabLst>
                <a:tab pos="457200" algn="l"/>
              </a:tabLst>
            </a:pPr>
            <a:r>
              <a:rPr lang="en-US" sz="900" b="0" i="0" dirty="0">
                <a:solidFill>
                  <a:srgbClr val="000000"/>
                </a:solidFill>
                <a:effectLst/>
              </a:rPr>
              <a:t>cleanse your feet with pure </a:t>
            </a:r>
            <a:r>
              <a:rPr lang="en-US" sz="900" b="0" i="1" dirty="0">
                <a:solidFill>
                  <a:srgbClr val="000000"/>
                </a:solidFill>
                <a:effectLst/>
              </a:rPr>
              <a:t>water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, 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hlinkClick r:id="rId10"/>
              </a:rPr>
              <a:t>D&amp;C 84:92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rgbClr val="000000"/>
                </a:solidFill>
                <a:effectLst/>
              </a:rPr>
              <a:t>men must be born again of </a:t>
            </a:r>
            <a:r>
              <a:rPr lang="en-US" sz="900" b="0" i="1" dirty="0">
                <a:solidFill>
                  <a:srgbClr val="000000"/>
                </a:solidFill>
                <a:effectLst/>
              </a:rPr>
              <a:t>water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 and the Spirit, 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hlinkClick r:id="rId11"/>
              </a:rPr>
              <a:t>Moses 6:59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rgbClr val="000000"/>
                </a:solidFill>
                <a:effectLst/>
              </a:rPr>
              <a:t>by </a:t>
            </a:r>
            <a:r>
              <a:rPr lang="en-US" sz="900" b="0" i="1" dirty="0">
                <a:solidFill>
                  <a:srgbClr val="000000"/>
                </a:solidFill>
                <a:effectLst/>
              </a:rPr>
              <a:t>water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 ye keep commandment, 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hlinkClick r:id="rId12"/>
              </a:rPr>
              <a:t>Moses 6:60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rgbClr val="000000"/>
                </a:solidFill>
                <a:effectLst/>
              </a:rPr>
              <a:t>Adam is carried down into </a:t>
            </a:r>
            <a:r>
              <a:rPr lang="en-US" sz="900" b="0" i="1" dirty="0">
                <a:solidFill>
                  <a:srgbClr val="000000"/>
                </a:solidFill>
                <a:effectLst/>
              </a:rPr>
              <a:t>water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 by the Spirit, 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hlinkClick r:id="rId13"/>
              </a:rPr>
              <a:t>Moses 6:64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fontAlgn="base">
              <a:lnSpc>
                <a:spcPct val="107000"/>
              </a:lnSpc>
              <a:spcBef>
                <a:spcPts val="0"/>
              </a:spcBef>
              <a:buSzPts val="1000"/>
              <a:tabLst>
                <a:tab pos="457200" algn="l"/>
              </a:tabLst>
            </a:pPr>
            <a:endParaRPr lang="en-US" sz="1100" dirty="0">
              <a:effectLst/>
              <a:ea typeface="Calibri" panose="020F0502020204030204" pitchFamily="34" charset="0"/>
            </a:endParaRPr>
          </a:p>
          <a:p>
            <a:pPr marL="0" marR="0" lvl="0" indent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r>
              <a:rPr lang="en-US" sz="1600" u="sng" dirty="0">
                <a:effectLst/>
                <a:ea typeface="Calibri" panose="020F0502020204030204" pitchFamily="34" charset="0"/>
              </a:rPr>
              <a:t>A Deliverer:</a:t>
            </a:r>
            <a:endParaRPr lang="en-US" sz="1600" u="sng" dirty="0"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Bef>
                <a:spcPts val="0"/>
              </a:spcBef>
              <a:buSzPts val="1000"/>
              <a:tabLst>
                <a:tab pos="457200" algn="l"/>
              </a:tabLst>
            </a:pPr>
            <a:r>
              <a:rPr lang="en-US" sz="900" b="0" i="0" dirty="0">
                <a:solidFill>
                  <a:srgbClr val="000000"/>
                </a:solidFill>
                <a:effectLst/>
              </a:rPr>
              <a:t>Nephi</a:t>
            </a:r>
            <a:r>
              <a:rPr lang="en-US" sz="900" b="0" i="0" baseline="30000" dirty="0">
                <a:solidFill>
                  <a:srgbClr val="000000"/>
                </a:solidFill>
                <a:effectLst/>
              </a:rPr>
              <a:t>1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 beholds many </a:t>
            </a:r>
            <a:r>
              <a:rPr lang="en-US" sz="900" b="0" i="1" dirty="0">
                <a:solidFill>
                  <a:srgbClr val="000000"/>
                </a:solidFill>
                <a:effectLst/>
              </a:rPr>
              <a:t>waters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 separating his seed from Gentiles,		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hlinkClick r:id="rId14"/>
              </a:rPr>
              <a:t>1 Ne. 13:10, 12–13, 17, 29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fontAlgn="base">
              <a:lnSpc>
                <a:spcPct val="107000"/>
              </a:lnSpc>
              <a:spcBef>
                <a:spcPts val="0"/>
              </a:spcBef>
              <a:buSzPts val="1000"/>
              <a:tabLst>
                <a:tab pos="457200" algn="l"/>
              </a:tabLst>
            </a:pPr>
            <a:r>
              <a:rPr lang="en-US" sz="900" b="0" i="0" dirty="0">
                <a:solidFill>
                  <a:srgbClr val="000000"/>
                </a:solidFill>
                <a:effectLst/>
              </a:rPr>
              <a:t>people of Lehi</a:t>
            </a:r>
            <a:r>
              <a:rPr lang="en-US" sz="900" b="0" i="0" baseline="30000" dirty="0">
                <a:solidFill>
                  <a:srgbClr val="000000"/>
                </a:solidFill>
                <a:effectLst/>
              </a:rPr>
              <a:t>1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 call sea Irreantum, meaning many </a:t>
            </a:r>
            <a:r>
              <a:rPr lang="en-US" sz="900" b="0" i="1" dirty="0">
                <a:solidFill>
                  <a:srgbClr val="000000"/>
                </a:solidFill>
                <a:effectLst/>
              </a:rPr>
              <a:t>waters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, 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hlinkClick r:id="rId15"/>
              </a:rPr>
              <a:t>1 Ne. 17:5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rgbClr val="000000"/>
                </a:solidFill>
                <a:effectLst/>
              </a:rPr>
              <a:t>every one that </a:t>
            </a:r>
            <a:r>
              <a:rPr lang="en-US" sz="900" b="0" i="0" dirty="0" err="1">
                <a:solidFill>
                  <a:srgbClr val="000000"/>
                </a:solidFill>
                <a:effectLst/>
              </a:rPr>
              <a:t>thirsteth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, come to </a:t>
            </a:r>
            <a:r>
              <a:rPr lang="en-US" sz="900" b="0" i="1" dirty="0">
                <a:solidFill>
                  <a:srgbClr val="000000"/>
                </a:solidFill>
                <a:effectLst/>
              </a:rPr>
              <a:t>waters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, 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hlinkClick r:id="rId16"/>
              </a:rPr>
              <a:t>2 Ne. 9:50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rgbClr val="000000"/>
                </a:solidFill>
                <a:effectLst/>
              </a:rPr>
              <a:t>with joy shall ye draw </a:t>
            </a:r>
            <a:r>
              <a:rPr lang="en-US" sz="900" b="0" i="1" dirty="0">
                <a:solidFill>
                  <a:srgbClr val="000000"/>
                </a:solidFill>
                <a:effectLst/>
              </a:rPr>
              <a:t>water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 out of wells of salvation, 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hlinkClick r:id="rId17"/>
              </a:rPr>
              <a:t>2 Ne. 22:3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 (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hlinkClick r:id="rId18"/>
              </a:rPr>
              <a:t>Isa. 12:3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).</a:t>
            </a:r>
          </a:p>
          <a:p>
            <a:pPr fontAlgn="base">
              <a:lnSpc>
                <a:spcPct val="107000"/>
              </a:lnSpc>
              <a:spcBef>
                <a:spcPts val="0"/>
              </a:spcBef>
              <a:buSzPts val="1000"/>
              <a:tabLst>
                <a:tab pos="457200" algn="l"/>
              </a:tabLst>
            </a:pPr>
            <a:r>
              <a:rPr lang="en-US" sz="900" b="0" i="0" dirty="0">
                <a:solidFill>
                  <a:srgbClr val="000000"/>
                </a:solidFill>
                <a:effectLst/>
              </a:rPr>
              <a:t>lands of Nephi and Zarahemla nearly surrounded by </a:t>
            </a:r>
            <a:r>
              <a:rPr lang="en-US" sz="900" b="0" i="1" dirty="0">
                <a:solidFill>
                  <a:srgbClr val="000000"/>
                </a:solidFill>
                <a:effectLst/>
              </a:rPr>
              <a:t>water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, 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hlinkClick r:id="rId19"/>
              </a:rPr>
              <a:t>Alma 22:32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fontAlgn="base">
              <a:lnSpc>
                <a:spcPct val="107000"/>
              </a:lnSpc>
              <a:spcBef>
                <a:spcPts val="0"/>
              </a:spcBef>
              <a:buSzPts val="1000"/>
              <a:tabLst>
                <a:tab pos="457200" algn="l"/>
              </a:tabLst>
            </a:pPr>
            <a:endParaRPr lang="en-US" sz="1100" dirty="0">
              <a:effectLst/>
              <a:ea typeface="Calibri" panose="020F0502020204030204" pitchFamily="34" charset="0"/>
            </a:endParaRPr>
          </a:p>
          <a:p>
            <a:pPr marL="0" marR="0" lvl="0" indent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r>
              <a:rPr lang="en-US" sz="1600" u="sng" dirty="0">
                <a:effectLst/>
                <a:ea typeface="Calibri" panose="020F0502020204030204" pitchFamily="34" charset="0"/>
              </a:rPr>
              <a:t>A Destroyer:</a:t>
            </a:r>
            <a:endParaRPr lang="en-US" sz="1600" u="sng" dirty="0"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Bef>
                <a:spcPts val="0"/>
              </a:spcBef>
              <a:buSzPts val="1000"/>
              <a:tabLst>
                <a:tab pos="457200" algn="l"/>
              </a:tabLst>
            </a:pPr>
            <a:r>
              <a:rPr lang="en-US" sz="900" b="0" i="0" dirty="0">
                <a:solidFill>
                  <a:srgbClr val="000000"/>
                </a:solidFill>
                <a:effectLst/>
              </a:rPr>
              <a:t>by Moses’ word, </a:t>
            </a:r>
            <a:r>
              <a:rPr lang="en-US" sz="900" b="0" i="1" dirty="0">
                <a:solidFill>
                  <a:srgbClr val="000000"/>
                </a:solidFill>
                <a:effectLst/>
              </a:rPr>
              <a:t>waters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 of Red Sea were divided, 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hlinkClick r:id="rId20"/>
              </a:rPr>
              <a:t>1 Ne. 17:26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 (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hlinkClick r:id="rId21"/>
              </a:rPr>
              <a:t>Hel. 8:11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).</a:t>
            </a:r>
          </a:p>
          <a:p>
            <a:pPr fontAlgn="base">
              <a:lnSpc>
                <a:spcPct val="107000"/>
              </a:lnSpc>
              <a:spcBef>
                <a:spcPts val="0"/>
              </a:spcBef>
              <a:buSzPts val="1000"/>
              <a:tabLst>
                <a:tab pos="457200" algn="l"/>
              </a:tabLst>
            </a:pPr>
            <a:r>
              <a:rPr lang="en-US" sz="900" b="0" i="0" dirty="0">
                <a:solidFill>
                  <a:srgbClr val="000000"/>
                </a:solidFill>
                <a:effectLst/>
              </a:rPr>
              <a:t>slain Lamanites and </a:t>
            </a:r>
            <a:r>
              <a:rPr lang="en-US" sz="900" b="0" i="0" dirty="0" err="1">
                <a:solidFill>
                  <a:srgbClr val="000000"/>
                </a:solidFill>
                <a:effectLst/>
              </a:rPr>
              <a:t>Amlicites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 are cast into </a:t>
            </a:r>
            <a:r>
              <a:rPr lang="en-US" sz="900" b="0" i="1" dirty="0">
                <a:solidFill>
                  <a:srgbClr val="000000"/>
                </a:solidFill>
                <a:effectLst/>
              </a:rPr>
              <a:t>waters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 of Sidon, 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hlinkClick r:id="rId22"/>
              </a:rPr>
              <a:t>Alma 3:3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fontAlgn="base">
              <a:lnSpc>
                <a:spcPct val="107000"/>
              </a:lnSpc>
              <a:spcBef>
                <a:spcPts val="0"/>
              </a:spcBef>
              <a:buSzPts val="1000"/>
              <a:tabLst>
                <a:tab pos="457200" algn="l"/>
              </a:tabLst>
            </a:pPr>
            <a:r>
              <a:rPr lang="en-US" sz="900" b="0" i="0" dirty="0">
                <a:solidFill>
                  <a:srgbClr val="000000"/>
                </a:solidFill>
                <a:effectLst/>
              </a:rPr>
              <a:t>the Lord causes </a:t>
            </a:r>
            <a:r>
              <a:rPr lang="en-US" sz="900" b="0" i="1" dirty="0">
                <a:solidFill>
                  <a:srgbClr val="000000"/>
                </a:solidFill>
                <a:effectLst/>
              </a:rPr>
              <a:t>waters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 to come up in places of cities, 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hlinkClick r:id="rId23"/>
              </a:rPr>
              <a:t>3 Ne. 9:7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fontAlgn="base">
              <a:lnSpc>
                <a:spcPct val="107000"/>
              </a:lnSpc>
              <a:spcBef>
                <a:spcPts val="0"/>
              </a:spcBef>
              <a:buSzPts val="1000"/>
              <a:tabLst>
                <a:tab pos="457200" algn="l"/>
              </a:tabLst>
            </a:pPr>
            <a:r>
              <a:rPr lang="en-US" sz="900" b="0" i="0" dirty="0">
                <a:solidFill>
                  <a:srgbClr val="000000"/>
                </a:solidFill>
                <a:effectLst/>
              </a:rPr>
              <a:t>bitter fountain cannot bring forth good </a:t>
            </a:r>
            <a:r>
              <a:rPr lang="en-US" sz="900" b="0" i="1" dirty="0">
                <a:solidFill>
                  <a:srgbClr val="000000"/>
                </a:solidFill>
                <a:effectLst/>
              </a:rPr>
              <a:t>water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, nor good fountain bitter </a:t>
            </a:r>
            <a:r>
              <a:rPr lang="en-US" sz="900" b="0" i="1" dirty="0">
                <a:solidFill>
                  <a:srgbClr val="000000"/>
                </a:solidFill>
                <a:effectLst/>
              </a:rPr>
              <a:t>water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,  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hlinkClick r:id="rId24"/>
              </a:rPr>
              <a:t>Moro. 7:11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fontAlgn="base">
              <a:lnSpc>
                <a:spcPct val="107000"/>
              </a:lnSpc>
              <a:spcBef>
                <a:spcPts val="0"/>
              </a:spcBef>
              <a:buSzPts val="1000"/>
              <a:tabLst>
                <a:tab pos="457200" algn="l"/>
              </a:tabLst>
            </a:pPr>
            <a:r>
              <a:rPr lang="en-US" sz="900" b="0" i="0" dirty="0">
                <a:solidFill>
                  <a:srgbClr val="000000"/>
                </a:solidFill>
                <a:effectLst/>
              </a:rPr>
              <a:t>many dangers upon </a:t>
            </a:r>
            <a:r>
              <a:rPr lang="en-US" sz="900" b="0" i="1" dirty="0">
                <a:solidFill>
                  <a:srgbClr val="000000"/>
                </a:solidFill>
                <a:effectLst/>
              </a:rPr>
              <a:t>waters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, 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hlinkClick r:id="rId25"/>
              </a:rPr>
              <a:t>D&amp;C 61:4–5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fontAlgn="base">
              <a:lnSpc>
                <a:spcPct val="107000"/>
              </a:lnSpc>
              <a:spcBef>
                <a:spcPts val="0"/>
              </a:spcBef>
              <a:buSzPts val="1000"/>
              <a:tabLst>
                <a:tab pos="457200" algn="l"/>
              </a:tabLst>
            </a:pPr>
            <a:r>
              <a:rPr lang="en-US" sz="900" b="0" i="0" dirty="0">
                <a:solidFill>
                  <a:srgbClr val="000000"/>
                </a:solidFill>
                <a:effectLst/>
              </a:rPr>
              <a:t>no flesh to be safe upon </a:t>
            </a:r>
            <a:r>
              <a:rPr lang="en-US" sz="900" b="0" i="1" dirty="0">
                <a:solidFill>
                  <a:srgbClr val="000000"/>
                </a:solidFill>
                <a:effectLst/>
              </a:rPr>
              <a:t>waters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, 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hlinkClick r:id="rId26"/>
              </a:rPr>
              <a:t>D&amp;C 61:15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fontAlgn="base">
              <a:lnSpc>
                <a:spcPct val="107000"/>
              </a:lnSpc>
              <a:spcBef>
                <a:spcPts val="0"/>
              </a:spcBef>
              <a:buSzPts val="1000"/>
              <a:tabLst>
                <a:tab pos="457200" algn="l"/>
              </a:tabLst>
            </a:pPr>
            <a:r>
              <a:rPr lang="en-US" sz="900" b="0" i="0" dirty="0">
                <a:solidFill>
                  <a:srgbClr val="000000"/>
                </a:solidFill>
                <a:effectLst/>
              </a:rPr>
              <a:t>destroyer rides upon face of </a:t>
            </a:r>
            <a:r>
              <a:rPr lang="en-US" sz="900" b="0" i="1" dirty="0">
                <a:solidFill>
                  <a:srgbClr val="000000"/>
                </a:solidFill>
                <a:effectLst/>
              </a:rPr>
              <a:t>waters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, 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hlinkClick r:id="rId27"/>
              </a:rPr>
              <a:t>D&amp;C 61:19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fontAlgn="base">
              <a:lnSpc>
                <a:spcPct val="107000"/>
              </a:lnSpc>
              <a:spcBef>
                <a:spcPts val="0"/>
              </a:spcBef>
              <a:buSzPts val="1000"/>
              <a:tabLst>
                <a:tab pos="457200" algn="l"/>
              </a:tabLst>
            </a:pPr>
            <a:r>
              <a:rPr lang="en-US" sz="900" b="0" i="0" dirty="0">
                <a:solidFill>
                  <a:srgbClr val="000000"/>
                </a:solidFill>
                <a:effectLst/>
              </a:rPr>
              <a:t>the Lord’s presence is as fire that causes </a:t>
            </a:r>
            <a:r>
              <a:rPr lang="en-US" sz="900" b="0" i="1" dirty="0">
                <a:solidFill>
                  <a:srgbClr val="000000"/>
                </a:solidFill>
                <a:effectLst/>
              </a:rPr>
              <a:t>waters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 to boil, 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hlinkClick r:id="rId28"/>
              </a:rPr>
              <a:t>D&amp;C 133:41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fontAlgn="base">
              <a:lnSpc>
                <a:spcPct val="107000"/>
              </a:lnSpc>
              <a:spcBef>
                <a:spcPts val="0"/>
              </a:spcBef>
              <a:buSzPts val="1000"/>
              <a:tabLst>
                <a:tab pos="457200" algn="l"/>
              </a:tabLst>
            </a:pPr>
            <a:endParaRPr lang="en-US" sz="1100" dirty="0">
              <a:effectLst/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Bef>
                <a:spcPts val="0"/>
              </a:spcBef>
              <a:buSzPts val="1000"/>
              <a:tabLst>
                <a:tab pos="457200" algn="l"/>
              </a:tabLst>
            </a:pPr>
            <a:endParaRPr lang="en-US" sz="1100" dirty="0"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Bef>
                <a:spcPts val="0"/>
              </a:spcBef>
              <a:buSzPts val="1000"/>
              <a:tabLst>
                <a:tab pos="457200" algn="l"/>
              </a:tabLst>
            </a:pPr>
            <a:endParaRPr lang="en-US" sz="1100" dirty="0">
              <a:effectLst/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Bef>
                <a:spcPts val="0"/>
              </a:spcBef>
              <a:buSzPts val="1000"/>
              <a:tabLst>
                <a:tab pos="457200" algn="l"/>
              </a:tabLst>
            </a:pPr>
            <a:endParaRPr lang="en-US" sz="1100" dirty="0"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Bef>
                <a:spcPts val="0"/>
              </a:spcBef>
              <a:buSzPts val="1000"/>
              <a:tabLst>
                <a:tab pos="457200" algn="l"/>
              </a:tabLst>
            </a:pPr>
            <a:endParaRPr lang="en-US" sz="1100" dirty="0">
              <a:effectLst/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Bef>
                <a:spcPts val="0"/>
              </a:spcBef>
              <a:buSzPts val="1000"/>
              <a:tabLst>
                <a:tab pos="457200" algn="l"/>
              </a:tabLst>
            </a:pPr>
            <a:endParaRPr lang="en-US" sz="1100" dirty="0">
              <a:effectLst/>
              <a:ea typeface="Calibri" panose="020F0502020204030204" pitchFamily="34" charset="0"/>
            </a:endParaRPr>
          </a:p>
          <a:p>
            <a:pPr marL="0" marR="0" lvl="0" indent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r>
              <a:rPr lang="en-US" sz="1600" u="sng" dirty="0">
                <a:effectLst/>
                <a:ea typeface="Calibri" panose="020F0502020204030204" pitchFamily="34" charset="0"/>
              </a:rPr>
              <a:t>Living Water: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900" dirty="0">
                <a:effectLst/>
              </a:rPr>
              <a:t>with joy shall ye draw </a:t>
            </a:r>
            <a:r>
              <a:rPr lang="en-US" sz="900" b="0" i="1" dirty="0">
                <a:effectLst/>
              </a:rPr>
              <a:t>water</a:t>
            </a:r>
            <a:r>
              <a:rPr lang="en-US" sz="900" dirty="0">
                <a:effectLst/>
              </a:rPr>
              <a:t> out of the wells of salvation, </a:t>
            </a:r>
            <a:r>
              <a:rPr lang="en-US" sz="900" u="none" strike="noStrike" dirty="0">
                <a:effectLst/>
                <a:hlinkClick r:id="rId18"/>
              </a:rPr>
              <a:t>Isa. 12:3</a:t>
            </a:r>
            <a:r>
              <a:rPr lang="en-US" sz="900" dirty="0">
                <a:effectLst/>
              </a:rPr>
              <a:t> (</a:t>
            </a:r>
            <a:r>
              <a:rPr lang="en-US" sz="900" u="none" strike="noStrike" dirty="0">
                <a:effectLst/>
                <a:hlinkClick r:id="rId17"/>
              </a:rPr>
              <a:t>2 Ne. 22:3</a:t>
            </a:r>
            <a:r>
              <a:rPr lang="en-US" sz="900" dirty="0">
                <a:effectLst/>
              </a:rPr>
              <a:t>).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900" dirty="0">
                <a:effectLst/>
              </a:rPr>
              <a:t>every one that </a:t>
            </a:r>
            <a:r>
              <a:rPr lang="en-US" sz="900" dirty="0" err="1">
                <a:effectLst/>
              </a:rPr>
              <a:t>thirsteth</a:t>
            </a:r>
            <a:r>
              <a:rPr lang="en-US" sz="900" dirty="0">
                <a:effectLst/>
              </a:rPr>
              <a:t>, come ye to the </a:t>
            </a:r>
            <a:r>
              <a:rPr lang="en-US" sz="900" b="0" i="1" dirty="0">
                <a:effectLst/>
              </a:rPr>
              <a:t>waters</a:t>
            </a:r>
            <a:r>
              <a:rPr lang="en-US" sz="900" dirty="0">
                <a:effectLst/>
              </a:rPr>
              <a:t>, </a:t>
            </a:r>
            <a:r>
              <a:rPr lang="en-US" sz="900" u="none" strike="noStrike" dirty="0">
                <a:effectLst/>
                <a:hlinkClick r:id="rId29"/>
              </a:rPr>
              <a:t>Isa. 55:1</a:t>
            </a:r>
            <a:r>
              <a:rPr lang="en-US" sz="900" dirty="0">
                <a:effectLst/>
              </a:rPr>
              <a:t> (</a:t>
            </a:r>
            <a:r>
              <a:rPr lang="en-US" sz="900" u="none" strike="noStrike" dirty="0">
                <a:effectLst/>
                <a:hlinkClick r:id="rId16"/>
              </a:rPr>
              <a:t>2 Ne. 9:50</a:t>
            </a:r>
            <a:r>
              <a:rPr lang="en-US" sz="900" dirty="0">
                <a:effectLst/>
              </a:rPr>
              <a:t>).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900" dirty="0">
                <a:effectLst/>
              </a:rPr>
              <a:t>they have forsaken me the fountain of </a:t>
            </a:r>
            <a:r>
              <a:rPr lang="en-US" sz="900" b="0" i="1" dirty="0">
                <a:effectLst/>
              </a:rPr>
              <a:t>living waters</a:t>
            </a:r>
            <a:r>
              <a:rPr lang="en-US" sz="900" dirty="0">
                <a:effectLst/>
              </a:rPr>
              <a:t>, </a:t>
            </a:r>
            <a:r>
              <a:rPr lang="en-US" sz="900" u="none" strike="noStrike" dirty="0">
                <a:effectLst/>
                <a:hlinkClick r:id="rId30"/>
              </a:rPr>
              <a:t>Jer. 2:13</a:t>
            </a:r>
            <a:r>
              <a:rPr lang="en-US" sz="900" dirty="0">
                <a:effectLst/>
              </a:rPr>
              <a:t>.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900" dirty="0">
                <a:effectLst/>
              </a:rPr>
              <a:t>it shall be in that day, that </a:t>
            </a:r>
            <a:r>
              <a:rPr lang="en-US" sz="900" b="0" i="1" dirty="0">
                <a:effectLst/>
              </a:rPr>
              <a:t>living waters</a:t>
            </a:r>
            <a:r>
              <a:rPr lang="en-US" sz="900" dirty="0">
                <a:effectLst/>
              </a:rPr>
              <a:t> shall go out, </a:t>
            </a:r>
            <a:r>
              <a:rPr lang="en-US" sz="900" u="none" strike="noStrike" dirty="0">
                <a:effectLst/>
                <a:hlinkClick r:id="rId31"/>
              </a:rPr>
              <a:t>Zech. 14:8</a:t>
            </a:r>
            <a:r>
              <a:rPr lang="en-US" sz="900" dirty="0">
                <a:effectLst/>
              </a:rPr>
              <a:t>.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900" dirty="0">
                <a:effectLst/>
              </a:rPr>
              <a:t>asked of him, and he would have given thee </a:t>
            </a:r>
            <a:r>
              <a:rPr lang="en-US" sz="900" b="0" i="1" dirty="0">
                <a:effectLst/>
              </a:rPr>
              <a:t>living water</a:t>
            </a:r>
            <a:r>
              <a:rPr lang="en-US" sz="900" dirty="0">
                <a:effectLst/>
              </a:rPr>
              <a:t>, </a:t>
            </a:r>
            <a:r>
              <a:rPr lang="en-US" sz="900" u="none" strike="noStrike" dirty="0">
                <a:effectLst/>
                <a:hlinkClick r:id="rId32"/>
              </a:rPr>
              <a:t>John 4:10</a:t>
            </a:r>
            <a:r>
              <a:rPr lang="en-US" sz="900" dirty="0">
                <a:effectLst/>
              </a:rPr>
              <a:t>.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900" dirty="0">
                <a:effectLst/>
              </a:rPr>
              <a:t>any man thirst, let him come unto me, and </a:t>
            </a:r>
            <a:r>
              <a:rPr lang="en-US" sz="900" b="0" i="1" dirty="0">
                <a:effectLst/>
              </a:rPr>
              <a:t>drink</a:t>
            </a:r>
            <a:r>
              <a:rPr lang="en-US" sz="900" dirty="0">
                <a:effectLst/>
              </a:rPr>
              <a:t>, </a:t>
            </a:r>
            <a:r>
              <a:rPr lang="en-US" sz="900" u="none" strike="noStrike" dirty="0">
                <a:effectLst/>
                <a:hlinkClick r:id="rId33"/>
              </a:rPr>
              <a:t>John 7:37</a:t>
            </a:r>
            <a:r>
              <a:rPr lang="en-US" sz="900" dirty="0">
                <a:effectLst/>
              </a:rPr>
              <a:t>.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900" dirty="0">
                <a:effectLst/>
              </a:rPr>
              <a:t>lead them unto living fountains of </a:t>
            </a:r>
            <a:r>
              <a:rPr lang="en-US" sz="900" b="0" i="1" dirty="0">
                <a:effectLst/>
              </a:rPr>
              <a:t>waters</a:t>
            </a:r>
            <a:r>
              <a:rPr lang="en-US" sz="900" dirty="0">
                <a:effectLst/>
              </a:rPr>
              <a:t>, </a:t>
            </a:r>
            <a:r>
              <a:rPr lang="en-US" sz="900" u="none" strike="noStrike" dirty="0">
                <a:effectLst/>
                <a:hlinkClick r:id="rId34"/>
              </a:rPr>
              <a:t>Rev. 7:17</a:t>
            </a:r>
            <a:r>
              <a:rPr lang="en-US" sz="900" dirty="0">
                <a:effectLst/>
              </a:rPr>
              <a:t>.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900" dirty="0">
                <a:effectLst/>
              </a:rPr>
              <a:t>I will give unto him … of the </a:t>
            </a:r>
            <a:r>
              <a:rPr lang="en-US" sz="900" b="0" i="1" dirty="0">
                <a:effectLst/>
              </a:rPr>
              <a:t>water</a:t>
            </a:r>
            <a:r>
              <a:rPr lang="en-US" sz="900" dirty="0">
                <a:effectLst/>
              </a:rPr>
              <a:t> of life freely, </a:t>
            </a:r>
            <a:r>
              <a:rPr lang="en-US" sz="900" u="none" strike="noStrike" dirty="0">
                <a:effectLst/>
                <a:hlinkClick r:id="rId35"/>
              </a:rPr>
              <a:t>Rev. 21:6</a:t>
            </a:r>
            <a:r>
              <a:rPr lang="en-US" sz="900" dirty="0">
                <a:effectLst/>
              </a:rPr>
              <a:t>.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900" dirty="0">
                <a:effectLst/>
              </a:rPr>
              <a:t>fountain of </a:t>
            </a:r>
            <a:r>
              <a:rPr lang="en-US" sz="900" b="0" i="1" dirty="0">
                <a:effectLst/>
              </a:rPr>
              <a:t>living waters</a:t>
            </a:r>
            <a:r>
              <a:rPr lang="en-US" sz="900" dirty="0">
                <a:effectLst/>
              </a:rPr>
              <a:t>, or … the love of God, </a:t>
            </a:r>
            <a:r>
              <a:rPr lang="en-US" sz="900" u="none" strike="noStrike" dirty="0">
                <a:effectLst/>
                <a:hlinkClick r:id="rId36"/>
              </a:rPr>
              <a:t>1 Ne. 11:25</a:t>
            </a:r>
            <a:r>
              <a:rPr lang="en-US" sz="900" dirty="0">
                <a:effectLst/>
              </a:rPr>
              <a:t>.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900" dirty="0">
                <a:effectLst/>
              </a:rPr>
              <a:t>partake of the </a:t>
            </a:r>
            <a:r>
              <a:rPr lang="en-US" sz="900" b="0" i="1" dirty="0">
                <a:effectLst/>
              </a:rPr>
              <a:t>waters</a:t>
            </a:r>
            <a:r>
              <a:rPr lang="en-US" sz="900" dirty="0">
                <a:effectLst/>
              </a:rPr>
              <a:t> of life freely, </a:t>
            </a:r>
            <a:r>
              <a:rPr lang="en-US" sz="900" u="none" strike="noStrike" dirty="0">
                <a:effectLst/>
                <a:hlinkClick r:id="rId37"/>
              </a:rPr>
              <a:t>D&amp;C 10:66</a:t>
            </a:r>
            <a:r>
              <a:rPr lang="en-US" sz="900" dirty="0">
                <a:effectLst/>
              </a:rPr>
              <a:t>.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900" dirty="0">
                <a:effectLst/>
              </a:rPr>
              <a:t>same shall be in him a well of </a:t>
            </a:r>
            <a:r>
              <a:rPr lang="en-US" sz="900" b="0" i="1" dirty="0">
                <a:effectLst/>
              </a:rPr>
              <a:t>living water</a:t>
            </a:r>
            <a:r>
              <a:rPr lang="en-US" sz="900" dirty="0">
                <a:effectLst/>
              </a:rPr>
              <a:t>, </a:t>
            </a:r>
            <a:r>
              <a:rPr lang="en-US" sz="900" u="none" strike="noStrike" dirty="0">
                <a:effectLst/>
                <a:hlinkClick r:id="rId38"/>
              </a:rPr>
              <a:t>D&amp;C 63:23</a:t>
            </a:r>
            <a:r>
              <a:rPr lang="en-US" sz="900" dirty="0">
                <a:effectLst/>
              </a:rPr>
              <a:t>.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900" dirty="0">
                <a:effectLst/>
              </a:rPr>
              <a:t>shall come forth pools of </a:t>
            </a:r>
            <a:r>
              <a:rPr lang="en-US" sz="900" b="0" i="1" dirty="0">
                <a:effectLst/>
              </a:rPr>
              <a:t>living water</a:t>
            </a:r>
            <a:r>
              <a:rPr lang="en-US" sz="900" dirty="0">
                <a:effectLst/>
              </a:rPr>
              <a:t>, </a:t>
            </a:r>
            <a:r>
              <a:rPr lang="en-US" sz="900" u="none" strike="noStrike" dirty="0">
                <a:effectLst/>
                <a:hlinkClick r:id="rId39"/>
              </a:rPr>
              <a:t>D&amp;C 133:29</a:t>
            </a:r>
            <a:r>
              <a:rPr lang="en-US" sz="900" dirty="0">
                <a:effectLst/>
              </a:rPr>
              <a:t>.</a:t>
            </a:r>
          </a:p>
          <a:p>
            <a:pPr fontAlgn="base"/>
            <a:r>
              <a:rPr lang="en-US" sz="900" b="0" i="0" dirty="0">
                <a:solidFill>
                  <a:srgbClr val="000000"/>
                </a:solidFill>
                <a:effectLst/>
              </a:rPr>
              <a:t>come unto the Lord and ye shall drink </a:t>
            </a:r>
            <a:r>
              <a:rPr lang="en-US" sz="900" b="0" i="1" dirty="0">
                <a:solidFill>
                  <a:srgbClr val="000000"/>
                </a:solidFill>
                <a:effectLst/>
              </a:rPr>
              <a:t>waters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 of life freely, 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hlinkClick r:id="rId40"/>
              </a:rPr>
              <a:t>Alma 5:34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 (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hlinkClick r:id="rId41"/>
              </a:rPr>
              <a:t>42:27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).</a:t>
            </a:r>
          </a:p>
          <a:p>
            <a:pPr fontAlgn="base"/>
            <a:r>
              <a:rPr lang="en-US" sz="900" b="0" i="0" dirty="0">
                <a:solidFill>
                  <a:srgbClr val="000000"/>
                </a:solidFill>
                <a:effectLst/>
              </a:rPr>
              <a:t>partake of </a:t>
            </a:r>
            <a:r>
              <a:rPr lang="en-US" sz="900" b="0" i="1" dirty="0">
                <a:solidFill>
                  <a:srgbClr val="000000"/>
                </a:solidFill>
                <a:effectLst/>
              </a:rPr>
              <a:t>waters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 of life, 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hlinkClick r:id="rId37"/>
              </a:rPr>
              <a:t>D&amp;C 10:66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fontAlgn="base"/>
            <a:r>
              <a:rPr lang="en-US" sz="900" b="0" i="0" dirty="0">
                <a:solidFill>
                  <a:srgbClr val="000000"/>
                </a:solidFill>
                <a:effectLst/>
              </a:rPr>
              <a:t>mysteries of kingdom to be well of living </a:t>
            </a:r>
            <a:r>
              <a:rPr lang="en-US" sz="900" b="0" i="1" dirty="0">
                <a:solidFill>
                  <a:srgbClr val="000000"/>
                </a:solidFill>
                <a:effectLst/>
              </a:rPr>
              <a:t>water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, 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hlinkClick r:id="rId38"/>
              </a:rPr>
              <a:t>D&amp;C 63:23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fontAlgn="base"/>
            <a:r>
              <a:rPr lang="en-US" sz="900" b="0" i="0" dirty="0">
                <a:solidFill>
                  <a:srgbClr val="000000"/>
                </a:solidFill>
                <a:effectLst/>
              </a:rPr>
              <a:t>pools of living </a:t>
            </a:r>
            <a:r>
              <a:rPr lang="en-US" sz="900" b="0" i="1" dirty="0">
                <a:solidFill>
                  <a:srgbClr val="000000"/>
                </a:solidFill>
                <a:effectLst/>
              </a:rPr>
              <a:t>water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 in barren deserts, 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hlinkClick r:id="rId39"/>
              </a:rPr>
              <a:t>D&amp;C 133:29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.</a:t>
            </a:r>
            <a:endParaRPr lang="en-US" sz="900" dirty="0">
              <a:effectLst/>
            </a:endParaRPr>
          </a:p>
          <a:p>
            <a:pPr marL="0" indent="0" fontAlgn="base">
              <a:buNone/>
            </a:pPr>
            <a:r>
              <a:rPr lang="en-US" sz="900" dirty="0">
                <a:hlinkClick r:id="rId42"/>
              </a:rPr>
              <a:t>Ezekiel 47</a:t>
            </a:r>
            <a:endParaRPr lang="en-US" sz="900" dirty="0"/>
          </a:p>
          <a:p>
            <a:pPr marL="0" indent="0" algn="l" fontAlgn="base">
              <a:buNone/>
            </a:pPr>
            <a:r>
              <a:rPr lang="en-US" sz="900" b="1" i="0" dirty="0">
                <a:solidFill>
                  <a:srgbClr val="000000"/>
                </a:solidFill>
                <a:effectLst/>
              </a:rPr>
              <a:t>2 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Then brought he me out of the way of the gate northward, and led me about the way without unto the utter </a:t>
            </a:r>
            <a:r>
              <a:rPr lang="en-US" sz="900" b="0" i="1" u="none" strike="noStrike" baseline="30000" dirty="0">
                <a:solidFill>
                  <a:srgbClr val="000000"/>
                </a:solidFill>
                <a:effectLst/>
                <a:hlinkClick r:id="rId43"/>
              </a:rPr>
              <a:t>a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hlinkClick r:id="rId43"/>
              </a:rPr>
              <a:t>gate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 by the way that </a:t>
            </a:r>
            <a:r>
              <a:rPr lang="en-US" sz="900" b="0" i="0" dirty="0" err="1">
                <a:solidFill>
                  <a:srgbClr val="000000"/>
                </a:solidFill>
                <a:effectLst/>
              </a:rPr>
              <a:t>looketh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 eastward; and, behold, there ran out waters on the right side.</a:t>
            </a:r>
          </a:p>
          <a:p>
            <a:pPr marL="0" indent="0" algn="l" fontAlgn="base">
              <a:buNone/>
            </a:pPr>
            <a:r>
              <a:rPr lang="en-US" sz="900" b="1" i="0" dirty="0">
                <a:solidFill>
                  <a:srgbClr val="000000"/>
                </a:solidFill>
                <a:effectLst/>
              </a:rPr>
              <a:t>3 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And when the man that had the </a:t>
            </a:r>
            <a:r>
              <a:rPr lang="en-US" sz="900" b="0" i="1" u="none" strike="noStrike" baseline="30000" dirty="0" err="1">
                <a:solidFill>
                  <a:srgbClr val="000000"/>
                </a:solidFill>
                <a:effectLst/>
                <a:hlinkClick r:id="rId44"/>
              </a:rPr>
              <a:t>a</a:t>
            </a:r>
            <a:r>
              <a:rPr lang="en-US" sz="900" b="0" i="0" u="none" strike="noStrike" dirty="0" err="1">
                <a:solidFill>
                  <a:srgbClr val="000000"/>
                </a:solidFill>
                <a:effectLst/>
                <a:hlinkClick r:id="rId44"/>
              </a:rPr>
              <a:t>line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 in his hand went forth eastward, he measured a thousand cubits, and he brought me through the waters; the waters </a:t>
            </a:r>
            <a:r>
              <a:rPr lang="en-US" sz="900" b="0" i="1" dirty="0">
                <a:solidFill>
                  <a:srgbClr val="000000"/>
                </a:solidFill>
                <a:effectLst/>
              </a:rPr>
              <a:t>were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 to the ankles.</a:t>
            </a:r>
          </a:p>
          <a:p>
            <a:pPr marL="0" indent="0" algn="l" fontAlgn="base">
              <a:buNone/>
            </a:pPr>
            <a:r>
              <a:rPr lang="en-US" sz="900" b="1" i="0" dirty="0">
                <a:solidFill>
                  <a:srgbClr val="000000"/>
                </a:solidFill>
                <a:effectLst/>
              </a:rPr>
              <a:t>4 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Again he measured a thousand, and brought me through the waters; the waters </a:t>
            </a:r>
            <a:r>
              <a:rPr lang="en-US" sz="900" b="0" i="1" dirty="0">
                <a:solidFill>
                  <a:srgbClr val="000000"/>
                </a:solidFill>
                <a:effectLst/>
              </a:rPr>
              <a:t>were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 to the knees. Again he measured a thousand, and brought me through; the waters </a:t>
            </a:r>
            <a:r>
              <a:rPr lang="en-US" sz="900" b="0" i="1" dirty="0">
                <a:solidFill>
                  <a:srgbClr val="000000"/>
                </a:solidFill>
                <a:effectLst/>
              </a:rPr>
              <a:t>were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 to the loins.</a:t>
            </a:r>
          </a:p>
          <a:p>
            <a:pPr marL="0" indent="0" algn="l" fontAlgn="base">
              <a:buNone/>
            </a:pPr>
            <a:r>
              <a:rPr lang="en-US" sz="900" b="1" i="0" dirty="0">
                <a:solidFill>
                  <a:srgbClr val="000000"/>
                </a:solidFill>
                <a:effectLst/>
              </a:rPr>
              <a:t>5 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Afterward he measured a thousand; </a:t>
            </a:r>
            <a:r>
              <a:rPr lang="en-US" sz="900" b="0" i="1" dirty="0">
                <a:solidFill>
                  <a:srgbClr val="000000"/>
                </a:solidFill>
                <a:effectLst/>
              </a:rPr>
              <a:t>and it was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 a river that I could not pass over: for the waters were risen, waters to swim in, a river that could not be passed over.</a:t>
            </a:r>
          </a:p>
          <a:p>
            <a:pPr marL="0" indent="0" algn="l" fontAlgn="base">
              <a:buNone/>
            </a:pPr>
            <a:r>
              <a:rPr lang="en-US" sz="900" b="1" i="0" dirty="0">
                <a:solidFill>
                  <a:srgbClr val="000000"/>
                </a:solidFill>
                <a:effectLst/>
              </a:rPr>
              <a:t>6 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¶ And he said unto me, Son of man, hast thou seen </a:t>
            </a:r>
            <a:r>
              <a:rPr lang="en-US" sz="900" b="0" i="1" dirty="0">
                <a:solidFill>
                  <a:srgbClr val="000000"/>
                </a:solidFill>
                <a:effectLst/>
              </a:rPr>
              <a:t>this?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 Then he brought me, and caused me to return to the brink of the river.</a:t>
            </a:r>
          </a:p>
          <a:p>
            <a:pPr marL="0" indent="0" algn="l" fontAlgn="base">
              <a:buNone/>
            </a:pPr>
            <a:r>
              <a:rPr lang="en-US" sz="900" b="1" i="0" dirty="0">
                <a:solidFill>
                  <a:srgbClr val="000000"/>
                </a:solidFill>
                <a:effectLst/>
              </a:rPr>
              <a:t>7 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Now when I had returned, behold, at the bank of the river </a:t>
            </a:r>
            <a:r>
              <a:rPr lang="en-US" sz="900" b="0" i="1" dirty="0">
                <a:solidFill>
                  <a:srgbClr val="000000"/>
                </a:solidFill>
                <a:effectLst/>
              </a:rPr>
              <a:t>were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 very many trees on the one side and on the other.</a:t>
            </a:r>
          </a:p>
          <a:p>
            <a:pPr marL="0" indent="0" algn="l" fontAlgn="base">
              <a:buNone/>
            </a:pPr>
            <a:r>
              <a:rPr lang="en-US" sz="900" b="1" i="0" dirty="0">
                <a:solidFill>
                  <a:srgbClr val="000000"/>
                </a:solidFill>
                <a:effectLst/>
              </a:rPr>
              <a:t>8 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Then said he unto me, These waters issue out toward the east country, and go down into the desert, and go into the </a:t>
            </a:r>
            <a:r>
              <a:rPr lang="en-US" sz="900" b="0" i="1" u="none" strike="noStrike" baseline="30000" dirty="0">
                <a:solidFill>
                  <a:srgbClr val="000000"/>
                </a:solidFill>
                <a:effectLst/>
                <a:hlinkClick r:id="rId45"/>
              </a:rPr>
              <a:t>a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hlinkClick r:id="rId45"/>
              </a:rPr>
              <a:t>sea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: </a:t>
            </a:r>
            <a:r>
              <a:rPr lang="en-US" sz="900" b="0" i="1" dirty="0">
                <a:solidFill>
                  <a:srgbClr val="000000"/>
                </a:solidFill>
                <a:effectLst/>
              </a:rPr>
              <a:t>which being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 brought forth into the sea, the </a:t>
            </a:r>
            <a:r>
              <a:rPr lang="en-US" sz="900" b="0" i="1" u="none" strike="noStrike" baseline="30000" dirty="0" err="1">
                <a:solidFill>
                  <a:srgbClr val="000000"/>
                </a:solidFill>
                <a:effectLst/>
                <a:hlinkClick r:id="rId46"/>
              </a:rPr>
              <a:t>b</a:t>
            </a:r>
            <a:r>
              <a:rPr lang="en-US" sz="900" b="0" i="0" u="none" strike="noStrike" dirty="0" err="1">
                <a:solidFill>
                  <a:srgbClr val="000000"/>
                </a:solidFill>
                <a:effectLst/>
                <a:hlinkClick r:id="rId46"/>
              </a:rPr>
              <a:t>waters</a:t>
            </a:r>
            <a:r>
              <a:rPr lang="en-US" sz="900" b="0" i="0" dirty="0">
                <a:solidFill>
                  <a:srgbClr val="000000"/>
                </a:solidFill>
                <a:effectLst/>
              </a:rPr>
              <a:t> shall be healed.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US" sz="900" dirty="0">
              <a:effectLst/>
            </a:endParaRPr>
          </a:p>
          <a:p>
            <a:pPr lvl="1" fontAlgn="base">
              <a:lnSpc>
                <a:spcPct val="107000"/>
              </a:lnSpc>
              <a:spcBef>
                <a:spcPts val="0"/>
              </a:spcBef>
              <a:buSzPts val="1000"/>
              <a:tabLst>
                <a:tab pos="914400" algn="l"/>
              </a:tabLst>
            </a:pPr>
            <a:endParaRPr lang="en-US" sz="1100" dirty="0">
              <a:effectLst/>
              <a:ea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8A5F8C-3839-5399-47E4-390B5966D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2023 Walden 3-D, Inc.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2A52F-2903-6872-5382-63319F6D5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SC14   </a:t>
            </a:r>
            <a:fld id="{F16B4639-4507-4FB0-9BAF-1283F1BE08C9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2334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6ED6D-AC0F-4214-8745-7778792ED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SC14   </a:t>
            </a:r>
            <a:fld id="{F16B4639-4507-4FB0-9BAF-1283F1BE08C9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4C5484F-000A-4300-A2AE-3354B6558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3200" b="1" dirty="0"/>
              <a:t>Notes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77665B-BB3B-44E0-8D3A-5BFC03A57C98}"/>
              </a:ext>
            </a:extLst>
          </p:cNvPr>
          <p:cNvCxnSpPr/>
          <p:nvPr/>
        </p:nvCxnSpPr>
        <p:spPr>
          <a:xfrm>
            <a:off x="457200" y="15240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E4511B-5766-44E7-832E-1D5FCEC6956A}"/>
              </a:ext>
            </a:extLst>
          </p:cNvPr>
          <p:cNvCxnSpPr/>
          <p:nvPr/>
        </p:nvCxnSpPr>
        <p:spPr>
          <a:xfrm>
            <a:off x="457200" y="18288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E7B8F8-4E8E-4842-8079-F2955ADCBD07}"/>
              </a:ext>
            </a:extLst>
          </p:cNvPr>
          <p:cNvCxnSpPr/>
          <p:nvPr/>
        </p:nvCxnSpPr>
        <p:spPr>
          <a:xfrm>
            <a:off x="457200" y="21336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9A9A95-0F67-4760-BAE4-AB4549D5AAA4}"/>
              </a:ext>
            </a:extLst>
          </p:cNvPr>
          <p:cNvCxnSpPr/>
          <p:nvPr/>
        </p:nvCxnSpPr>
        <p:spPr>
          <a:xfrm>
            <a:off x="457200" y="24384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E2A2D-8521-456E-BA74-8A6BDB39019F}"/>
              </a:ext>
            </a:extLst>
          </p:cNvPr>
          <p:cNvCxnSpPr/>
          <p:nvPr/>
        </p:nvCxnSpPr>
        <p:spPr>
          <a:xfrm>
            <a:off x="457200" y="27432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25BEDA-7B26-4E33-98B7-20268133DB1B}"/>
              </a:ext>
            </a:extLst>
          </p:cNvPr>
          <p:cNvCxnSpPr/>
          <p:nvPr/>
        </p:nvCxnSpPr>
        <p:spPr>
          <a:xfrm>
            <a:off x="457200" y="30480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E267F6-85AD-41AD-B77A-0EC2B006C3E1}"/>
              </a:ext>
            </a:extLst>
          </p:cNvPr>
          <p:cNvCxnSpPr/>
          <p:nvPr/>
        </p:nvCxnSpPr>
        <p:spPr>
          <a:xfrm>
            <a:off x="457200" y="33528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E3AE9E-B740-4C2D-9771-14CEC1C85092}"/>
              </a:ext>
            </a:extLst>
          </p:cNvPr>
          <p:cNvCxnSpPr/>
          <p:nvPr/>
        </p:nvCxnSpPr>
        <p:spPr>
          <a:xfrm>
            <a:off x="457200" y="36576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E53248-FC8C-4004-A41E-0B01BBE6051E}"/>
              </a:ext>
            </a:extLst>
          </p:cNvPr>
          <p:cNvCxnSpPr/>
          <p:nvPr/>
        </p:nvCxnSpPr>
        <p:spPr>
          <a:xfrm>
            <a:off x="457200" y="39624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BD3C86E-A2B3-4284-9A6A-3E3C00117C7B}"/>
              </a:ext>
            </a:extLst>
          </p:cNvPr>
          <p:cNvCxnSpPr/>
          <p:nvPr/>
        </p:nvCxnSpPr>
        <p:spPr>
          <a:xfrm>
            <a:off x="457200" y="42672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05BA791-BABB-4E6D-B782-81681670BB32}"/>
              </a:ext>
            </a:extLst>
          </p:cNvPr>
          <p:cNvCxnSpPr/>
          <p:nvPr/>
        </p:nvCxnSpPr>
        <p:spPr>
          <a:xfrm>
            <a:off x="457200" y="45720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ABAC481-9F6F-4CA2-B46E-353ABE25ECDA}"/>
              </a:ext>
            </a:extLst>
          </p:cNvPr>
          <p:cNvCxnSpPr/>
          <p:nvPr/>
        </p:nvCxnSpPr>
        <p:spPr>
          <a:xfrm>
            <a:off x="457200" y="48768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BAC12D-BFCF-4589-9FCF-996A01C374E0}"/>
              </a:ext>
            </a:extLst>
          </p:cNvPr>
          <p:cNvCxnSpPr/>
          <p:nvPr/>
        </p:nvCxnSpPr>
        <p:spPr>
          <a:xfrm>
            <a:off x="457200" y="51816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3CFC3F2-6CCC-4A4A-996A-957A6CDFABD7}"/>
              </a:ext>
            </a:extLst>
          </p:cNvPr>
          <p:cNvCxnSpPr/>
          <p:nvPr/>
        </p:nvCxnSpPr>
        <p:spPr>
          <a:xfrm>
            <a:off x="457200" y="54864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6B03412-A95E-4367-B776-99AD7E0D3E71}"/>
              </a:ext>
            </a:extLst>
          </p:cNvPr>
          <p:cNvCxnSpPr/>
          <p:nvPr/>
        </p:nvCxnSpPr>
        <p:spPr>
          <a:xfrm>
            <a:off x="457200" y="57912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B09D56-118C-4BFD-8423-F34727AB1E55}"/>
              </a:ext>
            </a:extLst>
          </p:cNvPr>
          <p:cNvCxnSpPr/>
          <p:nvPr/>
        </p:nvCxnSpPr>
        <p:spPr>
          <a:xfrm>
            <a:off x="457200" y="60960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E45E836C-44C5-44E9-913B-8F650BBBA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2023 Walden 3-D, Inc.</a:t>
            </a:r>
          </a:p>
        </p:txBody>
      </p:sp>
      <p:pic>
        <p:nvPicPr>
          <p:cNvPr id="23" name="Picture 22" descr="Electromagnetic Wave (Light Wave) vs. Mechanical Wave">
            <a:extLst>
              <a:ext uri="{FF2B5EF4-FFF2-40B4-BE49-F238E27FC236}">
                <a16:creationId xmlns:a16="http://schemas.microsoft.com/office/drawing/2014/main" id="{B29CF201-B0EF-609E-5183-B9E4828CBD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76201"/>
            <a:ext cx="1981199" cy="106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F6F41C6-7FF8-4340-EAB4-38A16F106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76200"/>
            <a:ext cx="2286000" cy="106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602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ED485-8444-2F2B-B8F0-DCF10A5F6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Camp Financial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9B81A-9A56-70CE-AC0D-6BE6A4599F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Rule of 72:</a:t>
            </a:r>
            <a:br>
              <a:rPr lang="en-US" dirty="0"/>
            </a:br>
            <a:r>
              <a:rPr lang="en-US" dirty="0"/>
              <a:t>		How many years to 2x your $.</a:t>
            </a:r>
            <a:br>
              <a:rPr lang="en-US" dirty="0"/>
            </a:br>
            <a:r>
              <a:rPr lang="en-US" dirty="0"/>
              <a:t>		@8%	$72; 72/8% = 9 years to 2x your $.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10/20 Rule:</a:t>
            </a:r>
            <a:br>
              <a:rPr lang="en-US" dirty="0"/>
            </a:br>
            <a:r>
              <a:rPr lang="en-US" dirty="0"/>
              <a:t>		- 10x your monthly income for emergencies.</a:t>
            </a:r>
            <a:br>
              <a:rPr lang="en-US" dirty="0"/>
            </a:br>
            <a:r>
              <a:rPr lang="en-US" dirty="0"/>
              <a:t>		- 20x your annal salary to retire.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much 5 do you need to make to beat taxes &amp; inflation? 6.2%.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much of a % does the bank give us: 1%.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much without a financial advisor?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is the compounding %? % on Top of %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Tax Bracket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C1C805-91B8-977E-4BA6-B3BA33F4A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2023 Walden 3-D, Inc.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6776E3-FF3E-1AC3-B8D7-615B7F1CC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SC14   </a:t>
            </a:r>
            <a:fld id="{F16B4639-4507-4FB0-9BAF-1283F1BE08C9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0974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12494-37E6-046F-57B8-B54FB89E9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Income Taxation Categories</a:t>
            </a:r>
          </a:p>
        </p:txBody>
      </p:sp>
      <p:pic>
        <p:nvPicPr>
          <p:cNvPr id="7" name="Picture 6" descr="A diagram of a bucket&#10;&#10;Description automatically generated">
            <a:extLst>
              <a:ext uri="{FF2B5EF4-FFF2-40B4-BE49-F238E27FC236}">
                <a16:creationId xmlns:a16="http://schemas.microsoft.com/office/drawing/2014/main" id="{E45FD03D-4540-EB7B-EC6D-EE1FE23819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1" y="0"/>
            <a:ext cx="8893417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83803-B342-ADB3-AB25-74DF73C5B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2023 Walden 3-D, Inc.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70C70D-26B6-5389-ECEA-DF74D02A9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SC14   </a:t>
            </a:r>
            <a:fld id="{F16B4639-4507-4FB0-9BAF-1283F1BE08C9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5409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12494-37E6-046F-57B8-B54FB89E9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your assets now?</a:t>
            </a:r>
          </a:p>
        </p:txBody>
      </p:sp>
      <p:pic>
        <p:nvPicPr>
          <p:cNvPr id="6" name="Picture 5" descr="A close-up of a chart&#10;&#10;Description automatically generated">
            <a:extLst>
              <a:ext uri="{FF2B5EF4-FFF2-40B4-BE49-F238E27FC236}">
                <a16:creationId xmlns:a16="http://schemas.microsoft.com/office/drawing/2014/main" id="{8AEDB446-FC21-482C-926C-EC06A073A7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1" y="0"/>
            <a:ext cx="8893417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83803-B342-ADB3-AB25-74DF73C5B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2023 Walden 3-D, Inc.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70C70D-26B6-5389-ECEA-DF74D02A9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SC14   </a:t>
            </a:r>
            <a:fld id="{F16B4639-4507-4FB0-9BAF-1283F1BE08C9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363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196C1-9F36-4A3E-9864-9EC5D9703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b="1" dirty="0"/>
              <a:t>Schedule Saturday-Thursday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9F9C9-0AA7-4033-A10B-05004FCFC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SC14   </a:t>
            </a:r>
            <a:fld id="{F16B4639-4507-4FB0-9BAF-1283F1BE08C9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89833B4-CC54-4DB2-96E4-7FF4ADE79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762000"/>
            <a:ext cx="8305800" cy="5562600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en-US" sz="1400" dirty="0"/>
              <a:t>Saturday, 08 June 2023</a:t>
            </a:r>
            <a:endParaRPr lang="en-US" sz="1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J.D., Audrey, Sophie, Izzy, &amp; Lauren arrive Las Vegas, 12:30, to         St. George and Zion.</a:t>
            </a:r>
          </a:p>
          <a:p>
            <a:pPr marL="0" indent="0">
              <a:buNone/>
            </a:pPr>
            <a:r>
              <a:rPr lang="en-US" sz="1400" dirty="0"/>
              <a:t>Sunday, 08 June 2023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Melanie, Avalyn, &amp; Kendall arrive Provo, 1:22, to Grandma’s.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Bobby, Sara, Sage, &amp; Rob arrive Las Vegas, 4:00, to Aunt Sara’s.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Paul, Kate, Grant, Dallin, Quinton, &amp; Chloe arrive.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7:00 Grandpa’s talk on Sons of Utah Pioneers at Fiddler’s Chapel.</a:t>
            </a:r>
          </a:p>
          <a:p>
            <a:pPr marL="0" indent="0">
              <a:buNone/>
            </a:pPr>
            <a:r>
              <a:rPr lang="en-US" sz="1400" dirty="0"/>
              <a:t>Monday, 09 June 2023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9:00           Breakfast at the Garden.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11:00         Science of Water at Iron Springs Adventure Resort.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2:00           Lunch at Aunt Sara’s.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4:00           Pick up Kayaks, Put up Tree Tent, Play at Cabin.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6:00           Hot Dogs &amp; watermelon &amp; smores for Dinner.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8:00         Christmas in July.</a:t>
            </a:r>
          </a:p>
          <a:p>
            <a:pPr marL="0" indent="0">
              <a:buNone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Tuesday, 20 June </a:t>
            </a:r>
            <a:r>
              <a:rPr lang="en-US" sz="1400" dirty="0"/>
              <a:t>2023</a:t>
            </a:r>
            <a:endParaRPr lang="en-US" sz="1000" dirty="0"/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8:00         Pancake breakfast at the Cabin.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10:00       Fishing and Swimming at Kolob Reservoir.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1:00         Lunch at Kolob Reservoir.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3:00         Drive to Virgin – take Kayaks back.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7:00         Dinner hamburgers, cobbler, root beer, Dutch Oven at Cabin.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8:00         Audrey’s Finances &amp; Quinton &amp; Chloe’s Science Kits.</a:t>
            </a:r>
          </a:p>
          <a:p>
            <a:pPr marL="0" indent="0"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Wednesday, 29 June 2022: 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8:00         Bagel breakfast and Play at the Cabin.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9:00         Water Games and Water Rockets.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12:00       Left over lunch at the Cabin.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2:00         Take down tent and Clean Cabin.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3:00         Swimming at Natatorium &amp; Lake on the Hill.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6:00         Green Show and most to Romeo &amp; Juliet.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7:00         Melanie &amp; Paul’s Families to Provo.</a:t>
            </a:r>
          </a:p>
          <a:p>
            <a:pPr marL="0" indent="0">
              <a:buNone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Thursday, 30 June 2022: 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8:00         Breakfast at house.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10:00       Sara, Bobby, Sage, &amp; Rob to Las Vegas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10:00       Audrey, Sophi</a:t>
            </a:r>
            <a:r>
              <a:rPr lang="en-US" sz="1000" dirty="0"/>
              <a:t>e, Izzy, &amp; Lauren shopping St. George.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Friday, 01 July 2022: 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10:00       Audrey, Sophi</a:t>
            </a:r>
            <a:r>
              <a:rPr lang="en-US" sz="1000" dirty="0"/>
              <a:t>e, Izzy, &amp; Lauren shopping St. George.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12:00       Grandpa &amp; Grandma Clean Cabin.</a:t>
            </a:r>
          </a:p>
          <a:p>
            <a:pPr marL="0" indent="0">
              <a:buNone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Saturday, 02 July 2022: 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10:00       Audrey, Sophi</a:t>
            </a:r>
            <a:r>
              <a:rPr lang="en-US" sz="1000" dirty="0"/>
              <a:t>e, Izzy, &amp; Lauren to Vegas for flight.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12:00       Grandpa &amp; Grandma Dutch Oven Dinner for friends at Cabin.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1E4A88-CC93-4AE1-A760-7356D72F5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2023 Walden 3-D, Inc.</a:t>
            </a:r>
          </a:p>
        </p:txBody>
      </p:sp>
    </p:spTree>
    <p:extLst>
      <p:ext uri="{BB962C8B-B14F-4D97-AF65-F5344CB8AC3E}">
        <p14:creationId xmlns:p14="http://schemas.microsoft.com/office/powerpoint/2010/main" val="20142238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12494-37E6-046F-57B8-B54FB89E9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Monthly Retirement Income Worksheet</a:t>
            </a:r>
          </a:p>
        </p:txBody>
      </p:sp>
      <p:pic>
        <p:nvPicPr>
          <p:cNvPr id="6" name="Picture 5" descr="A close-up of a retirement income workbook&#10;&#10;Description automatically generated">
            <a:extLst>
              <a:ext uri="{FF2B5EF4-FFF2-40B4-BE49-F238E27FC236}">
                <a16:creationId xmlns:a16="http://schemas.microsoft.com/office/drawing/2014/main" id="{37493590-CBE3-2906-7B9C-44B82EC26B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1" y="0"/>
            <a:ext cx="8893417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83803-B342-ADB3-AB25-74DF73C5B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2023 Walden 3-D, Inc.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70C70D-26B6-5389-ECEA-DF74D02A9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SC14   </a:t>
            </a:r>
            <a:fld id="{F16B4639-4507-4FB0-9BAF-1283F1BE08C9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8394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12494-37E6-046F-57B8-B54FB89E9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Cost of Waiting</a:t>
            </a:r>
          </a:p>
        </p:txBody>
      </p:sp>
      <p:pic>
        <p:nvPicPr>
          <p:cNvPr id="6" name="Picture 5" descr="A close-up of a document&#10;&#10;Description automatically generated">
            <a:extLst>
              <a:ext uri="{FF2B5EF4-FFF2-40B4-BE49-F238E27FC236}">
                <a16:creationId xmlns:a16="http://schemas.microsoft.com/office/drawing/2014/main" id="{D53CA82A-B2D3-BE6D-E416-4A11F89CA2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2" y="0"/>
            <a:ext cx="8596970" cy="66294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83803-B342-ADB3-AB25-74DF73C5B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2023 Walden 3-D, Inc.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70C70D-26B6-5389-ECEA-DF74D02A9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SC14   </a:t>
            </a:r>
            <a:fld id="{F16B4639-4507-4FB0-9BAF-1283F1BE08C9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0369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7C751-21ED-46D4-BE81-17BA931F5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Water Bottle Rockets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82583E-A453-4785-88C3-2AB1A22A3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2023 Walden 3-D, Inc.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E6753-8191-4FA6-9E84-693451390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SC14   </a:t>
            </a:r>
            <a:fld id="{F16B4639-4507-4FB0-9BAF-1283F1BE08C9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3D8B3D-7F7B-4C00-AFBC-6562DFD03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123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958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748429-549E-4FCB-A147-E4D99FBFE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990600"/>
            <a:ext cx="7696200" cy="54006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D7C751-21ED-46D4-BE81-17BA931F5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Water Bottle Rockets </a:t>
            </a:r>
            <a:r>
              <a:rPr lang="en-US" sz="2400" dirty="0"/>
              <a:t>continued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82583E-A453-4785-88C3-2AB1A22A3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2023 Walden 3-D, Inc.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E6753-8191-4FA6-9E84-693451390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SC14   </a:t>
            </a:r>
            <a:fld id="{F16B4639-4507-4FB0-9BAF-1283F1BE08C9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901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6ED6D-AC0F-4214-8745-7778792ED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SC14   </a:t>
            </a:r>
            <a:fld id="{F16B4639-4507-4FB0-9BAF-1283F1BE08C9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4C5484F-000A-4300-A2AE-3354B6558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/>
              <a:t>Notes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77665B-BB3B-44E0-8D3A-5BFC03A57C98}"/>
              </a:ext>
            </a:extLst>
          </p:cNvPr>
          <p:cNvCxnSpPr/>
          <p:nvPr/>
        </p:nvCxnSpPr>
        <p:spPr>
          <a:xfrm>
            <a:off x="457200" y="15240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E4511B-5766-44E7-832E-1D5FCEC6956A}"/>
              </a:ext>
            </a:extLst>
          </p:cNvPr>
          <p:cNvCxnSpPr/>
          <p:nvPr/>
        </p:nvCxnSpPr>
        <p:spPr>
          <a:xfrm>
            <a:off x="457200" y="18288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E7B8F8-4E8E-4842-8079-F2955ADCBD07}"/>
              </a:ext>
            </a:extLst>
          </p:cNvPr>
          <p:cNvCxnSpPr/>
          <p:nvPr/>
        </p:nvCxnSpPr>
        <p:spPr>
          <a:xfrm>
            <a:off x="457200" y="21336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9A9A95-0F67-4760-BAE4-AB4549D5AAA4}"/>
              </a:ext>
            </a:extLst>
          </p:cNvPr>
          <p:cNvCxnSpPr/>
          <p:nvPr/>
        </p:nvCxnSpPr>
        <p:spPr>
          <a:xfrm>
            <a:off x="457200" y="24384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E2A2D-8521-456E-BA74-8A6BDB39019F}"/>
              </a:ext>
            </a:extLst>
          </p:cNvPr>
          <p:cNvCxnSpPr/>
          <p:nvPr/>
        </p:nvCxnSpPr>
        <p:spPr>
          <a:xfrm>
            <a:off x="457200" y="27432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25BEDA-7B26-4E33-98B7-20268133DB1B}"/>
              </a:ext>
            </a:extLst>
          </p:cNvPr>
          <p:cNvCxnSpPr/>
          <p:nvPr/>
        </p:nvCxnSpPr>
        <p:spPr>
          <a:xfrm>
            <a:off x="457200" y="30480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E267F6-85AD-41AD-B77A-0EC2B006C3E1}"/>
              </a:ext>
            </a:extLst>
          </p:cNvPr>
          <p:cNvCxnSpPr/>
          <p:nvPr/>
        </p:nvCxnSpPr>
        <p:spPr>
          <a:xfrm>
            <a:off x="457200" y="33528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E3AE9E-B740-4C2D-9771-14CEC1C85092}"/>
              </a:ext>
            </a:extLst>
          </p:cNvPr>
          <p:cNvCxnSpPr/>
          <p:nvPr/>
        </p:nvCxnSpPr>
        <p:spPr>
          <a:xfrm>
            <a:off x="457200" y="36576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E53248-FC8C-4004-A41E-0B01BBE6051E}"/>
              </a:ext>
            </a:extLst>
          </p:cNvPr>
          <p:cNvCxnSpPr/>
          <p:nvPr/>
        </p:nvCxnSpPr>
        <p:spPr>
          <a:xfrm>
            <a:off x="457200" y="39624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BD3C86E-A2B3-4284-9A6A-3E3C00117C7B}"/>
              </a:ext>
            </a:extLst>
          </p:cNvPr>
          <p:cNvCxnSpPr/>
          <p:nvPr/>
        </p:nvCxnSpPr>
        <p:spPr>
          <a:xfrm>
            <a:off x="457200" y="42672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05BA791-BABB-4E6D-B782-81681670BB32}"/>
              </a:ext>
            </a:extLst>
          </p:cNvPr>
          <p:cNvCxnSpPr/>
          <p:nvPr/>
        </p:nvCxnSpPr>
        <p:spPr>
          <a:xfrm>
            <a:off x="457200" y="45720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ABAC481-9F6F-4CA2-B46E-353ABE25ECDA}"/>
              </a:ext>
            </a:extLst>
          </p:cNvPr>
          <p:cNvCxnSpPr/>
          <p:nvPr/>
        </p:nvCxnSpPr>
        <p:spPr>
          <a:xfrm>
            <a:off x="457200" y="48768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BAC12D-BFCF-4589-9FCF-996A01C374E0}"/>
              </a:ext>
            </a:extLst>
          </p:cNvPr>
          <p:cNvCxnSpPr/>
          <p:nvPr/>
        </p:nvCxnSpPr>
        <p:spPr>
          <a:xfrm>
            <a:off x="457200" y="51816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3CFC3F2-6CCC-4A4A-996A-957A6CDFABD7}"/>
              </a:ext>
            </a:extLst>
          </p:cNvPr>
          <p:cNvCxnSpPr/>
          <p:nvPr/>
        </p:nvCxnSpPr>
        <p:spPr>
          <a:xfrm>
            <a:off x="457200" y="54864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6B03412-A95E-4367-B776-99AD7E0D3E71}"/>
              </a:ext>
            </a:extLst>
          </p:cNvPr>
          <p:cNvCxnSpPr/>
          <p:nvPr/>
        </p:nvCxnSpPr>
        <p:spPr>
          <a:xfrm>
            <a:off x="457200" y="57912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B09D56-118C-4BFD-8423-F34727AB1E55}"/>
              </a:ext>
            </a:extLst>
          </p:cNvPr>
          <p:cNvCxnSpPr/>
          <p:nvPr/>
        </p:nvCxnSpPr>
        <p:spPr>
          <a:xfrm>
            <a:off x="457200" y="60960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E45E836C-44C5-44E9-913B-8F650BBBA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2023 Walden 3-D, Inc.</a:t>
            </a:r>
          </a:p>
        </p:txBody>
      </p:sp>
    </p:spTree>
    <p:extLst>
      <p:ext uri="{BB962C8B-B14F-4D97-AF65-F5344CB8AC3E}">
        <p14:creationId xmlns:p14="http://schemas.microsoft.com/office/powerpoint/2010/main" val="496927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6ED6D-AC0F-4214-8745-7778792ED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SC14   </a:t>
            </a:r>
            <a:fld id="{F16B4639-4507-4FB0-9BAF-1283F1BE08C9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E45E836C-44C5-44E9-913B-8F650BBBA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2023 Walden 3-D, Inc.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6CC3D3-D1C8-41E3-9326-83E16A5FF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370"/>
            <a:ext cx="4572000" cy="61744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8064D4-764B-4395-6CF6-E7B8C6B802C1}"/>
              </a:ext>
            </a:extLst>
          </p:cNvPr>
          <p:cNvSpPr txBox="1"/>
          <p:nvPr/>
        </p:nvSpPr>
        <p:spPr>
          <a:xfrm>
            <a:off x="4419600" y="838200"/>
            <a:ext cx="472440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Science Camp</a:t>
            </a:r>
          </a:p>
          <a:p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was best about 2023 Science Camp?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would be your ideal 2024 Science Camp Theme?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Remember, Grandpa &amp; Grandma </a:t>
            </a:r>
            <a:r>
              <a:rPr 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will hopefully be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serving a mission for The Church of Jesus Christ of Latter-Day Saints in 2024.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4C5484F-000A-4300-A2AE-3354B6558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7338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600" b="1" dirty="0"/>
              <a:t>Notes</a:t>
            </a:r>
          </a:p>
        </p:txBody>
      </p:sp>
    </p:spTree>
    <p:extLst>
      <p:ext uri="{BB962C8B-B14F-4D97-AF65-F5344CB8AC3E}">
        <p14:creationId xmlns:p14="http://schemas.microsoft.com/office/powerpoint/2010/main" val="1961811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AA15C-381F-4ACD-8E67-A2BBBCFCB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181600" cy="1143000"/>
          </a:xfrm>
        </p:spPr>
        <p:txBody>
          <a:bodyPr>
            <a:normAutofit/>
          </a:bodyPr>
          <a:lstStyle/>
          <a:p>
            <a:r>
              <a:rPr lang="en-US" sz="3200" b="1" dirty="0"/>
              <a:t>Safety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F7680-08C7-4BC7-9BB2-17AFFAC76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SC14   </a:t>
            </a:r>
            <a:fld id="{F16B4639-4507-4FB0-9BAF-1283F1BE08C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35C8864-6358-479B-B25E-3660C92DD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86400"/>
          </a:xfrm>
        </p:spPr>
        <p:txBody>
          <a:bodyPr>
            <a:normAutofit fontScale="70000" lnSpcReduction="20000"/>
          </a:bodyPr>
          <a:lstStyle/>
          <a:p>
            <a:r>
              <a:rPr lang="en-US" b="1" u="sng" dirty="0"/>
              <a:t>Never go anyplace alone, preferably 3+</a:t>
            </a:r>
            <a:r>
              <a:rPr lang="en-US" dirty="0"/>
              <a:t>.</a:t>
            </a:r>
          </a:p>
          <a:p>
            <a:r>
              <a:rPr lang="en-US" dirty="0"/>
              <a:t>Exception is if one of you is hurt, then:</a:t>
            </a:r>
          </a:p>
          <a:p>
            <a:pPr lvl="1"/>
            <a:r>
              <a:rPr lang="en-US" dirty="0"/>
              <a:t>One of you stay and help the person hurt.</a:t>
            </a:r>
          </a:p>
          <a:p>
            <a:pPr lvl="1"/>
            <a:r>
              <a:rPr lang="en-US" dirty="0"/>
              <a:t>The other one run and get help.</a:t>
            </a:r>
          </a:p>
          <a:p>
            <a:r>
              <a:rPr lang="en-US" dirty="0"/>
              <a:t>If you get lost stay put, we will find you.</a:t>
            </a:r>
          </a:p>
          <a:p>
            <a:r>
              <a:rPr lang="en-US" dirty="0"/>
              <a:t>If you hear a rattlesnake do not move quickly, just slowly move away from the sound.</a:t>
            </a:r>
          </a:p>
          <a:p>
            <a:r>
              <a:rPr lang="en-US" dirty="0"/>
              <a:t>Do not run with a knife open.  Use knife safety.</a:t>
            </a:r>
          </a:p>
          <a:p>
            <a:r>
              <a:rPr lang="en-US" dirty="0"/>
              <a:t>If you cut yourself, apply pressure to the wound to stop bleeding, and send for help.</a:t>
            </a:r>
          </a:p>
          <a:p>
            <a:r>
              <a:rPr lang="en-US" dirty="0"/>
              <a:t>Never point an arrow in a cocked bow or a gun at any person.</a:t>
            </a:r>
          </a:p>
          <a:p>
            <a:r>
              <a:rPr lang="en-US" dirty="0"/>
              <a:t>Drink lots and lots and lots of water.</a:t>
            </a:r>
          </a:p>
          <a:p>
            <a:r>
              <a:rPr lang="en-US" dirty="0"/>
              <a:t>Do not go swimming unless an adult is with you.</a:t>
            </a:r>
          </a:p>
          <a:p>
            <a:r>
              <a:rPr lang="en-US" dirty="0"/>
              <a:t>Do not start branches on fire and swing them around where others can be hurt.</a:t>
            </a:r>
          </a:p>
          <a:p>
            <a:r>
              <a:rPr lang="en-US" dirty="0"/>
              <a:t>Have fun, use common sense, and </a:t>
            </a:r>
            <a:r>
              <a:rPr lang="en-US" b="1" u="sng" dirty="0"/>
              <a:t>think before you act</a:t>
            </a:r>
            <a:r>
              <a:rPr lang="en-US" dirty="0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12298F-835E-4255-84AB-0513585D6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2023 Walden 3-D, Inc.</a:t>
            </a:r>
          </a:p>
        </p:txBody>
      </p:sp>
      <p:pic>
        <p:nvPicPr>
          <p:cNvPr id="3074" name="Picture 2" descr="Cut the corner of my finger off at work today. The doctor said he could  have sowed it back on if i had the tip. To bad it fell down the drain">
            <a:extLst>
              <a:ext uri="{FF2B5EF4-FFF2-40B4-BE49-F238E27FC236}">
                <a16:creationId xmlns:a16="http://schemas.microsoft.com/office/drawing/2014/main" id="{D08932FF-FF94-43CC-A9EA-2F6E439D0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6200"/>
            <a:ext cx="1905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520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B4335-E95F-447B-B1BE-827AD1159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0" y="274638"/>
            <a:ext cx="3886200" cy="1143000"/>
          </a:xfrm>
        </p:spPr>
        <p:txBody>
          <a:bodyPr>
            <a:normAutofit/>
          </a:bodyPr>
          <a:lstStyle/>
          <a:p>
            <a:r>
              <a:rPr lang="en-US" sz="3200" b="1" dirty="0"/>
              <a:t>Job Chart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F8CD9-0203-4B28-9DD4-249840F84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SC14   </a:t>
            </a:r>
            <a:fld id="{F16B4639-4507-4FB0-9BAF-1283F1BE08C9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EAE0FDD-EB42-450D-A879-24177FDDA4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807446"/>
              </p:ext>
            </p:extLst>
          </p:nvPr>
        </p:nvGraphicFramePr>
        <p:xfrm>
          <a:off x="152400" y="1752600"/>
          <a:ext cx="8763000" cy="3832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2150">
                  <a:extLst>
                    <a:ext uri="{9D8B030D-6E8A-4147-A177-3AD203B41FA5}">
                      <a16:colId xmlns:a16="http://schemas.microsoft.com/office/drawing/2014/main" val="4187227445"/>
                    </a:ext>
                  </a:extLst>
                </a:gridCol>
                <a:gridCol w="1910514">
                  <a:extLst>
                    <a:ext uri="{9D8B030D-6E8A-4147-A177-3AD203B41FA5}">
                      <a16:colId xmlns:a16="http://schemas.microsoft.com/office/drawing/2014/main" val="2050933433"/>
                    </a:ext>
                  </a:extLst>
                </a:gridCol>
                <a:gridCol w="2315139">
                  <a:extLst>
                    <a:ext uri="{9D8B030D-6E8A-4147-A177-3AD203B41FA5}">
                      <a16:colId xmlns:a16="http://schemas.microsoft.com/office/drawing/2014/main" val="1242646718"/>
                    </a:ext>
                  </a:extLst>
                </a:gridCol>
                <a:gridCol w="2225197">
                  <a:extLst>
                    <a:ext uri="{9D8B030D-6E8A-4147-A177-3AD203B41FA5}">
                      <a16:colId xmlns:a16="http://schemas.microsoft.com/office/drawing/2014/main" val="95383649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Wednesday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Thursday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585945"/>
                  </a:ext>
                </a:extLst>
              </a:tr>
              <a:tr h="112395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Breakfast: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Edwin Gurr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Everyone Help Cleanup</a:t>
                      </a:r>
                    </a:p>
                    <a:p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Breakfast: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Melanie &amp; Audrey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Izzy &amp; Kendall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Breakfast: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Sara &amp; Bobby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Breakfast: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Grandma &amp; Grandpa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Everyone Help Cleanup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5876919"/>
                  </a:ext>
                </a:extLst>
              </a:tr>
              <a:tr h="120396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Lunch: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Aunt Sara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Everyone Help Cleanup</a:t>
                      </a:r>
                    </a:p>
                    <a:p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Lunch: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Paul &amp; Kate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Dallin &amp; Chloe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Lunch: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Rob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Everyone Help Cleanup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537201"/>
                  </a:ext>
                </a:extLst>
              </a:tr>
              <a:tr h="112395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Dinner: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Grandma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Sophie &amp; Avalyn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Dinner: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Grandpa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Lauren &amp; Quinton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Dinner: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Pizza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Everyone Help Cleanup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17676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6E5E5B1-3C25-4DDF-B2D3-26AACE1484EF}"/>
              </a:ext>
            </a:extLst>
          </p:cNvPr>
          <p:cNvSpPr txBox="1"/>
          <p:nvPr/>
        </p:nvSpPr>
        <p:spPr>
          <a:xfrm>
            <a:off x="304800" y="152400"/>
            <a:ext cx="4800600" cy="1477328"/>
          </a:xfrm>
          <a:prstGeom prst="rect">
            <a:avLst/>
          </a:prstGeom>
          <a:solidFill>
            <a:srgbClr val="FCA79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Everybody picks up their own dishes!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Everyone cheerfully does what asked to do by Grandpa, Grandma, Uncle Paul, Aunt Kate, Aunt Melanie, Aunt Sara, Aunt Audrey, or other adults.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57E706C-1243-491F-A911-E2E99879C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2023 Walden 3-D, Inc.</a:t>
            </a:r>
          </a:p>
        </p:txBody>
      </p:sp>
    </p:spTree>
    <p:extLst>
      <p:ext uri="{BB962C8B-B14F-4D97-AF65-F5344CB8AC3E}">
        <p14:creationId xmlns:p14="http://schemas.microsoft.com/office/powerpoint/2010/main" val="1144840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6FD70B-A156-BA5C-502C-3FCA3FDFC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SC14   </a:t>
            </a:r>
            <a:fld id="{F16B4639-4507-4FB0-9BAF-1283F1BE08C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FE8FAA-668C-8709-B426-0330FE095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1893"/>
            <a:ext cx="3497080" cy="31868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640EBD-4496-1A45-36B8-23124D48C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107" y="3243796"/>
            <a:ext cx="3510693" cy="31570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25741A-BE0E-526F-4857-28AF35B7C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76200"/>
            <a:ext cx="4027491" cy="67056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6D3ECA-B1EB-B18F-FE06-E1391F60C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244475"/>
          </a:xfrm>
        </p:spPr>
        <p:txBody>
          <a:bodyPr/>
          <a:lstStyle/>
          <a:p>
            <a:r>
              <a:rPr lang="en-US" dirty="0"/>
              <a:t>Copyright © 2023 Walden 3-D, Inc.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C39AE-4F99-F6E4-79D3-BE16BD881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0" y="27451"/>
            <a:ext cx="1447800" cy="1648950"/>
          </a:xfrm>
        </p:spPr>
        <p:txBody>
          <a:bodyPr>
            <a:normAutofit/>
          </a:bodyPr>
          <a:lstStyle/>
          <a:p>
            <a:r>
              <a:rPr lang="en-US" sz="3200" b="1" dirty="0"/>
              <a:t>Nelson Farm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2B7E05D-AF04-01DF-867D-85FB03A14F38}"/>
              </a:ext>
            </a:extLst>
          </p:cNvPr>
          <p:cNvSpPr txBox="1">
            <a:spLocks/>
          </p:cNvSpPr>
          <p:nvPr/>
        </p:nvSpPr>
        <p:spPr>
          <a:xfrm>
            <a:off x="152400" y="7099"/>
            <a:ext cx="12954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May 2023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4ACB06F-E526-60A4-67EF-E79B16F8E214}"/>
              </a:ext>
            </a:extLst>
          </p:cNvPr>
          <p:cNvSpPr txBox="1">
            <a:spLocks/>
          </p:cNvSpPr>
          <p:nvPr/>
        </p:nvSpPr>
        <p:spPr>
          <a:xfrm>
            <a:off x="7696200" y="3200400"/>
            <a:ext cx="12954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June 1993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D25F415-6F7E-255C-C394-DBE58B274A8E}"/>
              </a:ext>
            </a:extLst>
          </p:cNvPr>
          <p:cNvSpPr txBox="1">
            <a:spLocks/>
          </p:cNvSpPr>
          <p:nvPr/>
        </p:nvSpPr>
        <p:spPr>
          <a:xfrm>
            <a:off x="7010400" y="-1893"/>
            <a:ext cx="19812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September 2006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3F1F3FA-6566-D792-B503-4AED54D3134E}"/>
              </a:ext>
            </a:extLst>
          </p:cNvPr>
          <p:cNvSpPr txBox="1">
            <a:spLocks/>
          </p:cNvSpPr>
          <p:nvPr/>
        </p:nvSpPr>
        <p:spPr>
          <a:xfrm>
            <a:off x="4191000" y="1524000"/>
            <a:ext cx="12954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2000" dirty="0">
                <a:ea typeface="Calibri" panose="020F0502020204030204" pitchFamily="34" charset="0"/>
              </a:rPr>
              <a:t>Stink Plant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buFont typeface="Arial" pitchFamily="34" charset="0"/>
              <a:buNone/>
            </a:pPr>
            <a:endParaRPr lang="en-US" sz="2000" dirty="0">
              <a:ea typeface="Calibri" panose="020F0502020204030204" pitchFamily="34" charset="0"/>
            </a:endParaRP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2000" dirty="0">
                <a:ea typeface="Calibri" panose="020F0502020204030204" pitchFamily="34" charset="0"/>
              </a:rPr>
              <a:t>Pond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buFont typeface="Arial" pitchFamily="34" charset="0"/>
              <a:buNone/>
            </a:pPr>
            <a:endParaRPr lang="en-US" sz="2000" dirty="0">
              <a:ea typeface="Calibri" panose="020F0502020204030204" pitchFamily="34" charset="0"/>
            </a:endParaRP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2000" dirty="0">
                <a:ea typeface="Calibri" panose="020F0502020204030204" pitchFamily="34" charset="0"/>
              </a:rPr>
              <a:t>Barn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2000" dirty="0">
                <a:ea typeface="Calibri" panose="020F0502020204030204" pitchFamily="34" charset="0"/>
              </a:rPr>
              <a:t>Corrals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buFont typeface="Arial" pitchFamily="34" charset="0"/>
              <a:buNone/>
            </a:pPr>
            <a:endParaRPr lang="en-US" sz="2000" dirty="0">
              <a:ea typeface="Calibri" panose="020F0502020204030204" pitchFamily="34" charset="0"/>
            </a:endParaRP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2000" dirty="0">
                <a:ea typeface="Calibri" panose="020F0502020204030204" pitchFamily="34" charset="0"/>
              </a:rPr>
              <a:t>Meat Plant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2000" dirty="0">
                <a:ea typeface="Calibri" panose="020F0502020204030204" pitchFamily="34" charset="0"/>
              </a:rPr>
              <a:t>Grandmas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buFont typeface="Arial" pitchFamily="34" charset="0"/>
              <a:buNone/>
            </a:pPr>
            <a:endParaRPr lang="en-US" sz="2000" dirty="0">
              <a:ea typeface="Calibri" panose="020F0502020204030204" pitchFamily="34" charset="0"/>
            </a:endParaRP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2000" dirty="0">
                <a:ea typeface="Calibri" panose="020F0502020204030204" pitchFamily="34" charset="0"/>
              </a:rPr>
              <a:t>Gateway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buFont typeface="Arial" pitchFamily="34" charset="0"/>
              <a:buNone/>
            </a:pPr>
            <a:endParaRPr lang="en-US" sz="2000" dirty="0">
              <a:ea typeface="Calibri" panose="020F0502020204030204" pitchFamily="34" charset="0"/>
            </a:endParaRP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2000" dirty="0">
                <a:ea typeface="Calibri" panose="020F0502020204030204" pitchFamily="34" charset="0"/>
              </a:rPr>
              <a:t>Childhood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2000" dirty="0">
                <a:ea typeface="Calibri" panose="020F0502020204030204" pitchFamily="34" charset="0"/>
              </a:rPr>
              <a:t>Home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DECF784-C680-F0A8-CB27-BBAC6C0AE3DF}"/>
              </a:ext>
            </a:extLst>
          </p:cNvPr>
          <p:cNvCxnSpPr>
            <a:cxnSpLocks/>
          </p:cNvCxnSpPr>
          <p:nvPr/>
        </p:nvCxnSpPr>
        <p:spPr>
          <a:xfrm flipV="1">
            <a:off x="5257800" y="762000"/>
            <a:ext cx="2057400" cy="114300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EAEEEF5-8283-D2B3-EE2F-AE5C4FB2F402}"/>
              </a:ext>
            </a:extLst>
          </p:cNvPr>
          <p:cNvCxnSpPr>
            <a:cxnSpLocks/>
          </p:cNvCxnSpPr>
          <p:nvPr/>
        </p:nvCxnSpPr>
        <p:spPr>
          <a:xfrm flipV="1">
            <a:off x="5181600" y="990600"/>
            <a:ext cx="2362200" cy="167640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DBEE241-2A04-1096-6C56-08F4163AD78C}"/>
              </a:ext>
            </a:extLst>
          </p:cNvPr>
          <p:cNvCxnSpPr>
            <a:cxnSpLocks/>
          </p:cNvCxnSpPr>
          <p:nvPr/>
        </p:nvCxnSpPr>
        <p:spPr>
          <a:xfrm>
            <a:off x="5486400" y="4343400"/>
            <a:ext cx="1905000" cy="83820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93885EB-E2DC-EC33-C2ED-2F5764DE7FB0}"/>
              </a:ext>
            </a:extLst>
          </p:cNvPr>
          <p:cNvCxnSpPr>
            <a:cxnSpLocks/>
          </p:cNvCxnSpPr>
          <p:nvPr/>
        </p:nvCxnSpPr>
        <p:spPr>
          <a:xfrm flipH="1">
            <a:off x="2362200" y="4648200"/>
            <a:ext cx="1905000" cy="45720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7C9B200-8D34-A45E-ACFC-6D5860B28691}"/>
              </a:ext>
            </a:extLst>
          </p:cNvPr>
          <p:cNvCxnSpPr>
            <a:cxnSpLocks/>
          </p:cNvCxnSpPr>
          <p:nvPr/>
        </p:nvCxnSpPr>
        <p:spPr>
          <a:xfrm flipH="1">
            <a:off x="2819400" y="5334000"/>
            <a:ext cx="1447800" cy="83820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5177EF2-891E-2635-C786-134AB53FA21C}"/>
              </a:ext>
            </a:extLst>
          </p:cNvPr>
          <p:cNvCxnSpPr>
            <a:cxnSpLocks/>
          </p:cNvCxnSpPr>
          <p:nvPr/>
        </p:nvCxnSpPr>
        <p:spPr>
          <a:xfrm>
            <a:off x="5410200" y="6096000"/>
            <a:ext cx="3200400" cy="7620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5C3921A-E283-2EFE-4095-74A6AE32936D}"/>
              </a:ext>
            </a:extLst>
          </p:cNvPr>
          <p:cNvCxnSpPr>
            <a:cxnSpLocks/>
          </p:cNvCxnSpPr>
          <p:nvPr/>
        </p:nvCxnSpPr>
        <p:spPr>
          <a:xfrm>
            <a:off x="5181600" y="3352800"/>
            <a:ext cx="2133600" cy="121920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9FA58CF-C856-B092-40D6-4CBC0E804B67}"/>
              </a:ext>
            </a:extLst>
          </p:cNvPr>
          <p:cNvCxnSpPr>
            <a:cxnSpLocks/>
          </p:cNvCxnSpPr>
          <p:nvPr/>
        </p:nvCxnSpPr>
        <p:spPr>
          <a:xfrm>
            <a:off x="5334000" y="3733800"/>
            <a:ext cx="1905000" cy="121920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28D7E3A-48AD-2D1E-99C1-1D8D2E3F0B88}"/>
              </a:ext>
            </a:extLst>
          </p:cNvPr>
          <p:cNvCxnSpPr>
            <a:cxnSpLocks/>
          </p:cNvCxnSpPr>
          <p:nvPr/>
        </p:nvCxnSpPr>
        <p:spPr>
          <a:xfrm flipH="1">
            <a:off x="2209800" y="2667000"/>
            <a:ext cx="2286000" cy="152400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2748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C5A6E-6A95-4D49-98F5-ECC1E9F0C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effectLst/>
                <a:ea typeface="Calibri" panose="020F0502020204030204" pitchFamily="34" charset="0"/>
              </a:rPr>
              <a:t>Water Science</a:t>
            </a:r>
            <a:endParaRPr lang="en-US" sz="3200" dirty="0">
              <a:effectLst/>
              <a:ea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6038F-77A4-49E9-A07B-D4A072195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2023 Walden 3-D, Inc.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90E01-D8F6-4704-BF4B-8BF5FFF6B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SC14   </a:t>
            </a:r>
            <a:fld id="{F16B4639-4507-4FB0-9BAF-1283F1BE08C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ECDDDDD-98C3-244E-FAB5-ACD0E173C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62000"/>
            <a:ext cx="4038600" cy="5867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Basic Questions: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ea typeface="Calibri" panose="020F0502020204030204" pitchFamily="34" charset="0"/>
              </a:rPr>
              <a:t>Who?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Why?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Where?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ea typeface="Calibri" panose="020F0502020204030204" pitchFamily="34" charset="0"/>
              </a:rPr>
              <a:t>When?</a:t>
            </a:r>
          </a:p>
          <a:p>
            <a:pPr marL="0" indent="0">
              <a:buNone/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Four Components of water chemistry affecting water quality:</a:t>
            </a:r>
          </a:p>
          <a:p>
            <a:r>
              <a:rPr lang="en-US" sz="2400" dirty="0"/>
              <a:t>Temperature;</a:t>
            </a:r>
          </a:p>
          <a:p>
            <a:r>
              <a:rPr lang="en-US" sz="2400" dirty="0"/>
              <a:t>Acidity (pH);</a:t>
            </a:r>
          </a:p>
          <a:p>
            <a:r>
              <a:rPr lang="en-US" sz="2400" dirty="0"/>
              <a:t>Dissolved Oxygen; &amp;</a:t>
            </a:r>
          </a:p>
          <a:p>
            <a:r>
              <a:rPr lang="en-US" sz="2400" dirty="0"/>
              <a:t>Electrical Conductance (minerals in the water).</a:t>
            </a:r>
          </a:p>
          <a:p>
            <a:pPr marL="0" indent="0">
              <a:buNone/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undefined">
            <a:extLst>
              <a:ext uri="{FF2B5EF4-FFF2-40B4-BE49-F238E27FC236}">
                <a16:creationId xmlns:a16="http://schemas.microsoft.com/office/drawing/2014/main" id="{1FCDDF0D-51AE-B6FE-698C-ACD927CA8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7620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EFBF44B0-C9FC-027F-A5C0-A45C663FF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048000"/>
            <a:ext cx="4469115" cy="330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528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4703E-A2A1-E588-85E9-A779A5617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at the Triple Point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7CE4F1-476F-E1CC-7834-3D94A601A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2023 Walden 3-D, Inc.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F4E2D2-053E-D4EF-CCAB-D310B9E5B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SC14   </a:t>
            </a:r>
            <a:fld id="{F16B4639-4507-4FB0-9BAF-1283F1BE08C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097" name="Picture 1">
            <a:extLst>
              <a:ext uri="{FF2B5EF4-FFF2-40B4-BE49-F238E27FC236}">
                <a16:creationId xmlns:a16="http://schemas.microsoft.com/office/drawing/2014/main" id="{3934FF24-7EEE-C754-5308-7F23D9CF2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7848600" cy="429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FB256DD1-C7B1-9627-3B99-5FD132D7D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52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8AD2B7-B5C2-AEB2-B333-1BFC836ED8D7}"/>
              </a:ext>
            </a:extLst>
          </p:cNvPr>
          <p:cNvSpPr txBox="1"/>
          <p:nvPr/>
        </p:nvSpPr>
        <p:spPr>
          <a:xfrm>
            <a:off x="1066800" y="5791200"/>
            <a:ext cx="7674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Movie of water at Triple Point in a vacuum, UCSC Physics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https://www.youtube.com/watch?v=Juz9pVVsmQQ&amp;ab_channel=UCSCPhysics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701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75028</TotalTime>
  <Words>4448</Words>
  <Application>Microsoft Office PowerPoint</Application>
  <PresentationFormat>On-screen Show (4:3)</PresentationFormat>
  <Paragraphs>555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Symbol</vt:lpstr>
      <vt:lpstr>Times New Roman</vt:lpstr>
      <vt:lpstr>Wingdings</vt:lpstr>
      <vt:lpstr>Office Theme</vt:lpstr>
      <vt:lpstr>Science Camp #2022.14 Theme: Water</vt:lpstr>
      <vt:lpstr>Past Science Camp Themes &amp; Sites Visited</vt:lpstr>
      <vt:lpstr>14th Annual Nelson Grandkids’            Summer Science Camp; Theme: Water</vt:lpstr>
      <vt:lpstr>Schedule Saturday-Thursday</vt:lpstr>
      <vt:lpstr>Safety</vt:lpstr>
      <vt:lpstr>Job Chart</vt:lpstr>
      <vt:lpstr>Nelson Farm</vt:lpstr>
      <vt:lpstr>Water Science</vt:lpstr>
      <vt:lpstr>Water at the Triple Point</vt:lpstr>
      <vt:lpstr>Why does Water Expand When it Freezes</vt:lpstr>
      <vt:lpstr>1. Who Uses Water?</vt:lpstr>
      <vt:lpstr>Water is Life</vt:lpstr>
      <vt:lpstr>2. What Is Water? </vt:lpstr>
      <vt:lpstr>3. Why Is Water Important?</vt:lpstr>
      <vt:lpstr>The Water Cycle</vt:lpstr>
      <vt:lpstr>Other Reasons Water is Important:</vt:lpstr>
      <vt:lpstr>Water Cohesion</vt:lpstr>
      <vt:lpstr>Water Adhesion</vt:lpstr>
      <vt:lpstr>Radiation Shielding with Water</vt:lpstr>
      <vt:lpstr>4. Where Is Water Found?</vt:lpstr>
      <vt:lpstr>Drink your own pee and sweat</vt:lpstr>
      <vt:lpstr>Where Is Water Found in the Utah Deserts?</vt:lpstr>
      <vt:lpstr>Cedar Valley Lightning Analysis</vt:lpstr>
      <vt:lpstr>Thrust Faulting Shirt’s Canyon</vt:lpstr>
      <vt:lpstr>Shirts Canyon Shallow Resistivity L177 T1010</vt:lpstr>
      <vt:lpstr>Willowstick Measurements Southview: 5-GH G2 RAP Lines 5 &amp; 9</vt:lpstr>
      <vt:lpstr>Southview: 5-GH G2 RAP Lines 5 &amp; 9,  Line 9 , ~overlay of W-W’ previous slide</vt:lpstr>
      <vt:lpstr>Zoom Resistivity Slice -1,370 meters Green Hollow Area </vt:lpstr>
      <vt:lpstr>5. When Is Water Important?</vt:lpstr>
      <vt:lpstr>Water Science Experiments you can do at Home</vt:lpstr>
      <vt:lpstr>Water Research Opportunities</vt:lpstr>
      <vt:lpstr>Great Salt Lake is Drying Up and We will all die!</vt:lpstr>
      <vt:lpstr>Ross Ice Sheet will Melt and Flood Florida!</vt:lpstr>
      <vt:lpstr>Climate Change Discussion is Tied to Water</vt:lpstr>
      <vt:lpstr>Water and the Gospel of Jesus Christ</vt:lpstr>
      <vt:lpstr>Notes</vt:lpstr>
      <vt:lpstr>Science Camp Financial Planning</vt:lpstr>
      <vt:lpstr>Three Income Taxation Categories</vt:lpstr>
      <vt:lpstr>Where are your assets now?</vt:lpstr>
      <vt:lpstr>Monthly Retirement Income Worksheet</vt:lpstr>
      <vt:lpstr>The Cost of Waiting</vt:lpstr>
      <vt:lpstr>Water Bottle Rockets</vt:lpstr>
      <vt:lpstr>Water Bottle Rockets continued</vt:lpstr>
      <vt:lpstr>Notes</vt:lpstr>
      <vt:lpstr>Notes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Your User Name</dc:creator>
  <cp:lastModifiedBy>Roice Nelson</cp:lastModifiedBy>
  <cp:revision>550</cp:revision>
  <cp:lastPrinted>2023-07-03T23:55:09Z</cp:lastPrinted>
  <dcterms:created xsi:type="dcterms:W3CDTF">2011-07-30T22:58:22Z</dcterms:created>
  <dcterms:modified xsi:type="dcterms:W3CDTF">2023-07-28T21:47:44Z</dcterms:modified>
</cp:coreProperties>
</file>