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715" r:id="rId2"/>
    <p:sldId id="714" r:id="rId3"/>
    <p:sldId id="713" r:id="rId4"/>
    <p:sldId id="711" r:id="rId5"/>
    <p:sldId id="712" r:id="rId6"/>
    <p:sldId id="710" r:id="rId7"/>
    <p:sldId id="755" r:id="rId8"/>
    <p:sldId id="797" r:id="rId9"/>
    <p:sldId id="783" r:id="rId10"/>
    <p:sldId id="773" r:id="rId11"/>
    <p:sldId id="798" r:id="rId12"/>
    <p:sldId id="799" r:id="rId13"/>
    <p:sldId id="800" r:id="rId14"/>
    <p:sldId id="801" r:id="rId15"/>
    <p:sldId id="802" r:id="rId16"/>
    <p:sldId id="803" r:id="rId17"/>
    <p:sldId id="804" r:id="rId18"/>
    <p:sldId id="805" r:id="rId19"/>
    <p:sldId id="806" r:id="rId20"/>
    <p:sldId id="807" r:id="rId21"/>
    <p:sldId id="808" r:id="rId22"/>
    <p:sldId id="809" r:id="rId23"/>
    <p:sldId id="810" r:id="rId24"/>
    <p:sldId id="811" r:id="rId25"/>
    <p:sldId id="812" r:id="rId26"/>
    <p:sldId id="813" r:id="rId27"/>
    <p:sldId id="814" r:id="rId28"/>
    <p:sldId id="815" r:id="rId29"/>
    <p:sldId id="816" r:id="rId30"/>
    <p:sldId id="817" r:id="rId31"/>
    <p:sldId id="818" r:id="rId32"/>
    <p:sldId id="819" r:id="rId33"/>
    <p:sldId id="820" r:id="rId34"/>
    <p:sldId id="821" r:id="rId35"/>
    <p:sldId id="822" r:id="rId36"/>
    <p:sldId id="823" r:id="rId37"/>
    <p:sldId id="791" r:id="rId38"/>
    <p:sldId id="793" r:id="rId39"/>
    <p:sldId id="794" r:id="rId40"/>
    <p:sldId id="770" r:id="rId41"/>
    <p:sldId id="769" r:id="rId4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A79E"/>
    <a:srgbClr val="E9F3FD"/>
    <a:srgbClr val="CDDCEF"/>
    <a:srgbClr val="99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6" autoAdjust="0"/>
    <p:restoredTop sz="94660"/>
  </p:normalViewPr>
  <p:slideViewPr>
    <p:cSldViewPr>
      <p:cViewPr varScale="1">
        <p:scale>
          <a:sx n="108" d="100"/>
          <a:sy n="108" d="100"/>
        </p:scale>
        <p:origin x="16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225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91168F-F19B-4950-B2DA-EA7EA0FC84CB}"/>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87C81F-0877-41EC-8F68-E2406343F006}"/>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A1D4C48F-1EED-48AA-9F48-B306D2AF0409}" type="datetimeFigureOut">
              <a:rPr lang="en-US" smtClean="0"/>
              <a:t>6/22/2022</a:t>
            </a:fld>
            <a:endParaRPr lang="en-US"/>
          </a:p>
        </p:txBody>
      </p:sp>
      <p:sp>
        <p:nvSpPr>
          <p:cNvPr id="4" name="Footer Placeholder 3">
            <a:extLst>
              <a:ext uri="{FF2B5EF4-FFF2-40B4-BE49-F238E27FC236}">
                <a16:creationId xmlns:a16="http://schemas.microsoft.com/office/drawing/2014/main" id="{22123F72-E96F-4ED8-8120-4E490E5DC558}"/>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4863C6-E9D6-4C46-AA6D-99E187B29417}"/>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D2A14D2B-A3AF-4734-9B59-4BE9DFC3A73C}" type="slidenum">
              <a:rPr lang="en-US" smtClean="0"/>
              <a:t>‹#›</a:t>
            </a:fld>
            <a:endParaRPr lang="en-US"/>
          </a:p>
        </p:txBody>
      </p:sp>
    </p:spTree>
    <p:extLst>
      <p:ext uri="{BB962C8B-B14F-4D97-AF65-F5344CB8AC3E}">
        <p14:creationId xmlns:p14="http://schemas.microsoft.com/office/powerpoint/2010/main" val="3850794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951" cy="470059"/>
          </a:xfrm>
          <a:prstGeom prst="rect">
            <a:avLst/>
          </a:prstGeom>
        </p:spPr>
        <p:txBody>
          <a:bodyPr vert="horz" lIns="91467" tIns="45734" rIns="91467" bIns="45734" rtlCol="0"/>
          <a:lstStyle>
            <a:lvl1pPr algn="l">
              <a:defRPr sz="1200"/>
            </a:lvl1pPr>
          </a:lstStyle>
          <a:p>
            <a:endParaRPr lang="en-US"/>
          </a:p>
        </p:txBody>
      </p:sp>
      <p:sp>
        <p:nvSpPr>
          <p:cNvPr id="3" name="Date Placeholder 2"/>
          <p:cNvSpPr>
            <a:spLocks noGrp="1"/>
          </p:cNvSpPr>
          <p:nvPr>
            <p:ph type="dt" idx="1"/>
          </p:nvPr>
        </p:nvSpPr>
        <p:spPr>
          <a:xfrm>
            <a:off x="4022937" y="0"/>
            <a:ext cx="3077951" cy="470059"/>
          </a:xfrm>
          <a:prstGeom prst="rect">
            <a:avLst/>
          </a:prstGeom>
        </p:spPr>
        <p:txBody>
          <a:bodyPr vert="horz" lIns="91467" tIns="45734" rIns="91467" bIns="45734" rtlCol="0"/>
          <a:lstStyle>
            <a:lvl1pPr algn="r">
              <a:defRPr sz="1200"/>
            </a:lvl1pPr>
          </a:lstStyle>
          <a:p>
            <a:fld id="{F738309D-9BD9-452C-9FA9-0CC029913EEA}" type="datetimeFigureOut">
              <a:rPr lang="en-US" smtClean="0"/>
              <a:pPr/>
              <a:t>6/22/2022</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1467" tIns="45734" rIns="91467" bIns="45734" rtlCol="0" anchor="ctr"/>
          <a:lstStyle/>
          <a:p>
            <a:endParaRPr lang="en-US"/>
          </a:p>
        </p:txBody>
      </p:sp>
      <p:sp>
        <p:nvSpPr>
          <p:cNvPr id="5" name="Notes Placeholder 4"/>
          <p:cNvSpPr>
            <a:spLocks noGrp="1"/>
          </p:cNvSpPr>
          <p:nvPr>
            <p:ph type="body" sz="quarter" idx="3"/>
          </p:nvPr>
        </p:nvSpPr>
        <p:spPr>
          <a:xfrm>
            <a:off x="709931" y="4459208"/>
            <a:ext cx="5682615" cy="4225767"/>
          </a:xfrm>
          <a:prstGeom prst="rect">
            <a:avLst/>
          </a:prstGeom>
        </p:spPr>
        <p:txBody>
          <a:bodyPr vert="horz" lIns="91467" tIns="45734" rIns="91467" bIns="457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6828"/>
            <a:ext cx="3077951" cy="470059"/>
          </a:xfrm>
          <a:prstGeom prst="rect">
            <a:avLst/>
          </a:prstGeom>
        </p:spPr>
        <p:txBody>
          <a:bodyPr vert="horz" lIns="91467" tIns="45734" rIns="91467" bIns="45734" rtlCol="0" anchor="b"/>
          <a:lstStyle>
            <a:lvl1pPr algn="l">
              <a:defRPr sz="1200"/>
            </a:lvl1pPr>
          </a:lstStyle>
          <a:p>
            <a:endParaRPr lang="en-US"/>
          </a:p>
        </p:txBody>
      </p:sp>
      <p:sp>
        <p:nvSpPr>
          <p:cNvPr id="7" name="Slide Number Placeholder 6"/>
          <p:cNvSpPr>
            <a:spLocks noGrp="1"/>
          </p:cNvSpPr>
          <p:nvPr>
            <p:ph type="sldNum" sz="quarter" idx="5"/>
          </p:nvPr>
        </p:nvSpPr>
        <p:spPr>
          <a:xfrm>
            <a:off x="4022937" y="8916828"/>
            <a:ext cx="3077951" cy="470059"/>
          </a:xfrm>
          <a:prstGeom prst="rect">
            <a:avLst/>
          </a:prstGeom>
        </p:spPr>
        <p:txBody>
          <a:bodyPr vert="horz" lIns="91467" tIns="45734" rIns="91467" bIns="45734" rtlCol="0" anchor="b"/>
          <a:lstStyle>
            <a:lvl1pPr algn="r">
              <a:defRPr sz="1200"/>
            </a:lvl1pPr>
          </a:lstStyle>
          <a:p>
            <a:fld id="{CDF080C8-1124-43A5-9FF4-1B144B192297}" type="slidenum">
              <a:rPr lang="en-US" smtClean="0"/>
              <a:pPr/>
              <a:t>‹#›</a:t>
            </a:fld>
            <a:endParaRPr lang="en-US"/>
          </a:p>
        </p:txBody>
      </p:sp>
    </p:spTree>
    <p:extLst>
      <p:ext uri="{BB962C8B-B14F-4D97-AF65-F5344CB8AC3E}">
        <p14:creationId xmlns:p14="http://schemas.microsoft.com/office/powerpoint/2010/main" val="248449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467B04-E30A-4DF2-8BCD-D721ACC53A84}" type="datetime1">
              <a:rPr lang="en-US" smtClean="0"/>
              <a:t>6/22/2022</a:t>
            </a:fld>
            <a:endParaRPr lang="en-US"/>
          </a:p>
        </p:txBody>
      </p:sp>
      <p:sp>
        <p:nvSpPr>
          <p:cNvPr id="5" name="Footer Placeholder 4"/>
          <p:cNvSpPr>
            <a:spLocks noGrp="1"/>
          </p:cNvSpPr>
          <p:nvPr>
            <p:ph type="ftr" sz="quarter" idx="11"/>
          </p:nvPr>
        </p:nvSpPr>
        <p:spPr/>
        <p:txBody>
          <a:bodyPr/>
          <a:lstStyle/>
          <a:p>
            <a:r>
              <a:rPr lang="en-US" dirty="0"/>
              <a:t>Copyright © 2022 Walden 3-D, Inc.</a:t>
            </a:r>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8219D-06A3-42E6-9FC7-06C3696BE1E6}" type="datetime1">
              <a:rPr lang="en-US" smtClean="0"/>
              <a:t>6/22/2022</a:t>
            </a:fld>
            <a:endParaRPr lang="en-US"/>
          </a:p>
        </p:txBody>
      </p:sp>
      <p:sp>
        <p:nvSpPr>
          <p:cNvPr id="5" name="Footer Placeholder 4"/>
          <p:cNvSpPr>
            <a:spLocks noGrp="1"/>
          </p:cNvSpPr>
          <p:nvPr>
            <p:ph type="ftr" sz="quarter" idx="11"/>
          </p:nvPr>
        </p:nvSpPr>
        <p:spPr/>
        <p:txBody>
          <a:bodyPr/>
          <a:lstStyle/>
          <a:p>
            <a:r>
              <a:rPr lang="en-US" dirty="0"/>
              <a:t>Copyright © 2022 Walden 3-D, Inc.</a:t>
            </a:r>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6C8104-F45B-4DEC-96E0-772C4044EB8C}" type="datetime1">
              <a:rPr lang="en-US" smtClean="0"/>
              <a:t>6/22/2022</a:t>
            </a:fld>
            <a:endParaRPr lang="en-US"/>
          </a:p>
        </p:txBody>
      </p:sp>
      <p:sp>
        <p:nvSpPr>
          <p:cNvPr id="5" name="Footer Placeholder 4"/>
          <p:cNvSpPr>
            <a:spLocks noGrp="1"/>
          </p:cNvSpPr>
          <p:nvPr>
            <p:ph type="ftr" sz="quarter" idx="11"/>
          </p:nvPr>
        </p:nvSpPr>
        <p:spPr/>
        <p:txBody>
          <a:bodyPr/>
          <a:lstStyle/>
          <a:p>
            <a:r>
              <a:rPr lang="en-US" dirty="0"/>
              <a:t>Copyright © 2022 Walden 3-D, Inc.</a:t>
            </a:r>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DBC7E93-1181-480F-A6FF-C5456FA32EAA}" type="datetime1">
              <a:rPr lang="en-US" smtClean="0"/>
              <a:t>6/22/2022</a:t>
            </a:fld>
            <a:endParaRPr lang="en-US"/>
          </a:p>
        </p:txBody>
      </p:sp>
      <p:sp>
        <p:nvSpPr>
          <p:cNvPr id="5" name="Footer Placeholder 4"/>
          <p:cNvSpPr>
            <a:spLocks noGrp="1"/>
          </p:cNvSpPr>
          <p:nvPr>
            <p:ph type="ftr" sz="quarter" idx="11"/>
          </p:nvPr>
        </p:nvSpPr>
        <p:spPr/>
        <p:txBody>
          <a:bodyPr/>
          <a:lstStyle/>
          <a:p>
            <a:r>
              <a:rPr lang="en-US" dirty="0"/>
              <a:t>Copyright © 2022 Walden 3-D, Inc.</a:t>
            </a:r>
          </a:p>
        </p:txBody>
      </p:sp>
      <p:sp>
        <p:nvSpPr>
          <p:cNvPr id="6" name="Slide Number Placeholder 5"/>
          <p:cNvSpPr>
            <a:spLocks noGrp="1"/>
          </p:cNvSpPr>
          <p:nvPr>
            <p:ph type="sldNum" sz="quarter" idx="12"/>
          </p:nvPr>
        </p:nvSpPr>
        <p:spPr/>
        <p:txBody>
          <a:bodyPr/>
          <a:lstStyle/>
          <a:p>
            <a:r>
              <a:rPr lang="en-US" dirty="0"/>
              <a:t>SC13   </a:t>
            </a:r>
            <a:fld id="{F16B4639-4507-4FB0-9BAF-1283F1BE08C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0DC0EB-A72C-4B91-8026-362343CE3643}" type="datetime1">
              <a:rPr lang="en-US" smtClean="0"/>
              <a:t>6/22/2022</a:t>
            </a:fld>
            <a:endParaRPr lang="en-US"/>
          </a:p>
        </p:txBody>
      </p:sp>
      <p:sp>
        <p:nvSpPr>
          <p:cNvPr id="5" name="Footer Placeholder 4"/>
          <p:cNvSpPr>
            <a:spLocks noGrp="1"/>
          </p:cNvSpPr>
          <p:nvPr>
            <p:ph type="ftr" sz="quarter" idx="11"/>
          </p:nvPr>
        </p:nvSpPr>
        <p:spPr/>
        <p:txBody>
          <a:bodyPr/>
          <a:lstStyle/>
          <a:p>
            <a:r>
              <a:rPr lang="en-US" dirty="0"/>
              <a:t>Copyright © 2022 Walden 3-D, Inc.</a:t>
            </a:r>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BFF435-333B-44A2-BCD4-1E48BA5B465A}" type="datetime1">
              <a:rPr lang="en-US" smtClean="0"/>
              <a:t>6/22/2022</a:t>
            </a:fld>
            <a:endParaRPr lang="en-US"/>
          </a:p>
        </p:txBody>
      </p:sp>
      <p:sp>
        <p:nvSpPr>
          <p:cNvPr id="6" name="Footer Placeholder 5"/>
          <p:cNvSpPr>
            <a:spLocks noGrp="1"/>
          </p:cNvSpPr>
          <p:nvPr>
            <p:ph type="ftr" sz="quarter" idx="11"/>
          </p:nvPr>
        </p:nvSpPr>
        <p:spPr/>
        <p:txBody>
          <a:bodyPr/>
          <a:lstStyle/>
          <a:p>
            <a:r>
              <a:rPr lang="en-US" dirty="0"/>
              <a:t>Copyright © 2022 Walden 3-D, Inc.</a:t>
            </a:r>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F45925-0A17-4F43-9EEB-9A5DA9C10EEE}" type="datetime1">
              <a:rPr lang="en-US" smtClean="0"/>
              <a:t>6/22/2022</a:t>
            </a:fld>
            <a:endParaRPr lang="en-US"/>
          </a:p>
        </p:txBody>
      </p:sp>
      <p:sp>
        <p:nvSpPr>
          <p:cNvPr id="8" name="Footer Placeholder 7"/>
          <p:cNvSpPr>
            <a:spLocks noGrp="1"/>
          </p:cNvSpPr>
          <p:nvPr>
            <p:ph type="ftr" sz="quarter" idx="11"/>
          </p:nvPr>
        </p:nvSpPr>
        <p:spPr/>
        <p:txBody>
          <a:bodyPr/>
          <a:lstStyle/>
          <a:p>
            <a:r>
              <a:rPr lang="en-US" dirty="0"/>
              <a:t>Copyright © 2022 Walden 3-D, Inc.</a:t>
            </a:r>
          </a:p>
        </p:txBody>
      </p:sp>
      <p:sp>
        <p:nvSpPr>
          <p:cNvPr id="9" name="Slide Number Placeholder 8"/>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9182C-53FA-4CE0-B052-94BA31588579}" type="datetime1">
              <a:rPr lang="en-US" smtClean="0"/>
              <a:t>6/22/2022</a:t>
            </a:fld>
            <a:endParaRPr lang="en-US"/>
          </a:p>
        </p:txBody>
      </p:sp>
      <p:sp>
        <p:nvSpPr>
          <p:cNvPr id="4" name="Footer Placeholder 3"/>
          <p:cNvSpPr>
            <a:spLocks noGrp="1"/>
          </p:cNvSpPr>
          <p:nvPr>
            <p:ph type="ftr" sz="quarter" idx="11"/>
          </p:nvPr>
        </p:nvSpPr>
        <p:spPr/>
        <p:txBody>
          <a:bodyPr/>
          <a:lstStyle/>
          <a:p>
            <a:r>
              <a:rPr lang="en-US" dirty="0"/>
              <a:t>Copyright © 2022 Walden 3-D, Inc.</a:t>
            </a:r>
          </a:p>
        </p:txBody>
      </p:sp>
      <p:sp>
        <p:nvSpPr>
          <p:cNvPr id="5" name="Slide Number Placeholder 4"/>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52752-DF39-42E8-9B8F-29B7DD24F922}" type="datetime1">
              <a:rPr lang="en-US" smtClean="0"/>
              <a:t>6/22/2022</a:t>
            </a:fld>
            <a:endParaRPr lang="en-US"/>
          </a:p>
        </p:txBody>
      </p:sp>
      <p:sp>
        <p:nvSpPr>
          <p:cNvPr id="3" name="Footer Placeholder 2"/>
          <p:cNvSpPr>
            <a:spLocks noGrp="1"/>
          </p:cNvSpPr>
          <p:nvPr>
            <p:ph type="ftr" sz="quarter" idx="11"/>
          </p:nvPr>
        </p:nvSpPr>
        <p:spPr/>
        <p:txBody>
          <a:bodyPr/>
          <a:lstStyle/>
          <a:p>
            <a:r>
              <a:rPr lang="en-US" dirty="0"/>
              <a:t>Copyright © 2022 Walden 3-D, Inc.</a:t>
            </a:r>
          </a:p>
        </p:txBody>
      </p:sp>
      <p:sp>
        <p:nvSpPr>
          <p:cNvPr id="4" name="Slide Number Placeholder 3"/>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D93E65-03D9-42AD-982E-22CD0B46AADC}" type="datetime1">
              <a:rPr lang="en-US" smtClean="0"/>
              <a:t>6/22/2022</a:t>
            </a:fld>
            <a:endParaRPr lang="en-US"/>
          </a:p>
        </p:txBody>
      </p:sp>
      <p:sp>
        <p:nvSpPr>
          <p:cNvPr id="6" name="Footer Placeholder 5"/>
          <p:cNvSpPr>
            <a:spLocks noGrp="1"/>
          </p:cNvSpPr>
          <p:nvPr>
            <p:ph type="ftr" sz="quarter" idx="11"/>
          </p:nvPr>
        </p:nvSpPr>
        <p:spPr/>
        <p:txBody>
          <a:bodyPr/>
          <a:lstStyle/>
          <a:p>
            <a:r>
              <a:rPr lang="en-US" dirty="0"/>
              <a:t>Copyright © 2022 Walden 3-D, Inc.</a:t>
            </a:r>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AA847F-A4B8-4E92-9C7D-2F059E6A59D8}" type="datetime1">
              <a:rPr lang="en-US" smtClean="0"/>
              <a:t>6/22/2022</a:t>
            </a:fld>
            <a:endParaRPr lang="en-US"/>
          </a:p>
        </p:txBody>
      </p:sp>
      <p:sp>
        <p:nvSpPr>
          <p:cNvPr id="6" name="Footer Placeholder 5"/>
          <p:cNvSpPr>
            <a:spLocks noGrp="1"/>
          </p:cNvSpPr>
          <p:nvPr>
            <p:ph type="ftr" sz="quarter" idx="11"/>
          </p:nvPr>
        </p:nvSpPr>
        <p:spPr/>
        <p:txBody>
          <a:bodyPr/>
          <a:lstStyle/>
          <a:p>
            <a:r>
              <a:rPr lang="en-US" dirty="0"/>
              <a:t>Copyright © 2022 Walden 3-D, Inc.</a:t>
            </a:r>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59224A56-FECC-4F10-BAC6-192C10E3F6A7}" type="datetime1">
              <a:rPr lang="en-US" smtClean="0"/>
              <a:t>6/22/2022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8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Copyright © 2022 Walden 3-D, Inc.</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SC13 </a:t>
            </a:r>
            <a:fld id="{F16B4639-4507-4FB0-9BAF-1283F1BE08C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annerengineering.com/us/en/company/expert-insights/lux-lumens-calculator.html"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0BSaphO1v-U&amp;ab_channel=TED"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walden3d.com/photos/Grandkids_Science_Camps/210628-24_Science_Camp"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hurchofjesuschrist.org/study/general-conference/2019/04/33clark?lang=eng" TargetMode="External"/><Relationship Id="rId2" Type="http://schemas.openxmlformats.org/officeDocument/2006/relationships/hyperlink" Target="https://www.churchofjesuschrist.org/study/general-conference/2008/04/the-power-of-light-and-truth?lang=eng" TargetMode="External"/><Relationship Id="rId1" Type="http://schemas.openxmlformats.org/officeDocument/2006/relationships/slideLayout" Target="../slideLayouts/slideLayout2.xml"/><Relationship Id="rId4" Type="http://schemas.openxmlformats.org/officeDocument/2006/relationships/hyperlink" Target="https://www.churchofjesuschrist.org/study/general-conference/2019/04/42eubank?lang=en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churchofjesuschrist.org/media/video/2012-01-0011-patterns-of-light-discerning-light?lang=eng" TargetMode="External"/><Relationship Id="rId2" Type="http://schemas.openxmlformats.org/officeDocument/2006/relationships/hyperlink" Target="https://www.churchofjesuschrist.org/media/video/2012-01-0010-patterns-of-light-the-light-of-christ" TargetMode="External"/><Relationship Id="rId1" Type="http://schemas.openxmlformats.org/officeDocument/2006/relationships/slideLayout" Target="../slideLayouts/slideLayout2.xml"/><Relationship Id="rId4" Type="http://schemas.openxmlformats.org/officeDocument/2006/relationships/hyperlink" Target="https://www.churchofjesuschrist.org/media/video/2012-01-0012-patterns-of-light-spirit-of-revelation?lang=e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rtwork showing how a red tomato reflects only red light and absorbs light of other colors">
            <a:extLst>
              <a:ext uri="{FF2B5EF4-FFF2-40B4-BE49-F238E27FC236}">
                <a16:creationId xmlns:a16="http://schemas.microsoft.com/office/drawing/2014/main" id="{B272E6E3-2D54-0765-D13C-50A0729092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43235"/>
            <a:ext cx="2306955" cy="1152165"/>
          </a:xfrm>
          <a:prstGeom prst="rect">
            <a:avLst/>
          </a:prstGeom>
          <a:noFill/>
          <a:ln>
            <a:noFill/>
          </a:ln>
        </p:spPr>
      </p:pic>
      <p:sp>
        <p:nvSpPr>
          <p:cNvPr id="2" name="Title 1">
            <a:extLst>
              <a:ext uri="{FF2B5EF4-FFF2-40B4-BE49-F238E27FC236}">
                <a16:creationId xmlns:a16="http://schemas.microsoft.com/office/drawing/2014/main" id="{09BA4D7E-5F34-414B-A766-FDF9583C8233}"/>
              </a:ext>
            </a:extLst>
          </p:cNvPr>
          <p:cNvSpPr>
            <a:spLocks noGrp="1"/>
          </p:cNvSpPr>
          <p:nvPr>
            <p:ph type="title"/>
          </p:nvPr>
        </p:nvSpPr>
        <p:spPr>
          <a:xfrm>
            <a:off x="457200" y="274638"/>
            <a:ext cx="8229600" cy="868362"/>
          </a:xfrm>
        </p:spPr>
        <p:txBody>
          <a:bodyPr>
            <a:normAutofit fontScale="90000"/>
          </a:bodyPr>
          <a:lstStyle/>
          <a:p>
            <a:r>
              <a:rPr lang="en-US" sz="3600" b="1" dirty="0"/>
              <a:t>Science Camp #</a:t>
            </a:r>
            <a:r>
              <a:rPr lang="en-US" b="1" dirty="0"/>
              <a:t>2022</a:t>
            </a:r>
            <a:r>
              <a:rPr lang="en-US" sz="3600" b="1" dirty="0"/>
              <a:t>.13</a:t>
            </a:r>
            <a:br>
              <a:rPr lang="en-US" sz="3600" b="1" dirty="0"/>
            </a:br>
            <a:r>
              <a:rPr lang="en-US" sz="3600" b="1" dirty="0"/>
              <a:t>Theme: Light</a:t>
            </a:r>
          </a:p>
        </p:txBody>
      </p:sp>
      <p:sp>
        <p:nvSpPr>
          <p:cNvPr id="4" name="Slide Number Placeholder 3">
            <a:extLst>
              <a:ext uri="{FF2B5EF4-FFF2-40B4-BE49-F238E27FC236}">
                <a16:creationId xmlns:a16="http://schemas.microsoft.com/office/drawing/2014/main" id="{F9AE67A9-14FF-4D0D-AA16-608414CDEB0D}"/>
              </a:ext>
            </a:extLst>
          </p:cNvPr>
          <p:cNvSpPr>
            <a:spLocks noGrp="1"/>
          </p:cNvSpPr>
          <p:nvPr>
            <p:ph type="sldNum" sz="quarter" idx="12"/>
          </p:nvPr>
        </p:nvSpPr>
        <p:spPr/>
        <p:txBody>
          <a:bodyPr/>
          <a:lstStyle/>
          <a:p>
            <a:r>
              <a:rPr lang="en-US" dirty="0"/>
              <a:t>SC13   </a:t>
            </a:r>
            <a:fld id="{F16B4639-4507-4FB0-9BAF-1283F1BE08C9}" type="slidenum">
              <a:rPr lang="en-US" smtClean="0"/>
              <a:pPr/>
              <a:t>1</a:t>
            </a:fld>
            <a:endParaRPr lang="en-US" dirty="0"/>
          </a:p>
        </p:txBody>
      </p:sp>
      <p:sp>
        <p:nvSpPr>
          <p:cNvPr id="5" name="Subtitle 2">
            <a:extLst>
              <a:ext uri="{FF2B5EF4-FFF2-40B4-BE49-F238E27FC236}">
                <a16:creationId xmlns:a16="http://schemas.microsoft.com/office/drawing/2014/main" id="{5F7073B1-00C6-457D-BE8F-F24EE08F2CF8}"/>
              </a:ext>
            </a:extLst>
          </p:cNvPr>
          <p:cNvSpPr txBox="1">
            <a:spLocks/>
          </p:cNvSpPr>
          <p:nvPr/>
        </p:nvSpPr>
        <p:spPr>
          <a:xfrm>
            <a:off x="990600" y="1905000"/>
            <a:ext cx="71628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t>27-30 June – 01 July 2021 @ </a:t>
            </a:r>
          </a:p>
          <a:p>
            <a:pPr marL="0" indent="0" algn="ctr">
              <a:buNone/>
            </a:pPr>
            <a:r>
              <a:rPr lang="en-US" sz="1800" dirty="0"/>
              <a:t>Nelson Cabin and Surrounding Area</a:t>
            </a:r>
          </a:p>
          <a:p>
            <a:pPr marL="0" indent="0" algn="ctr">
              <a:buNone/>
            </a:pPr>
            <a:endParaRPr lang="en-US" sz="1800" dirty="0"/>
          </a:p>
          <a:p>
            <a:pPr marL="0" indent="0" algn="ctr">
              <a:buNone/>
            </a:pPr>
            <a:r>
              <a:rPr lang="en-US" sz="1800" dirty="0"/>
              <a:t>Advisors</a:t>
            </a:r>
          </a:p>
          <a:p>
            <a:pPr marL="0" indent="0" algn="ctr">
              <a:buNone/>
            </a:pPr>
            <a:r>
              <a:rPr lang="en-US" sz="1800" dirty="0"/>
              <a:t>H. Roice Nelson, Jr.,  Andrea S. Nelson, </a:t>
            </a:r>
          </a:p>
          <a:p>
            <a:pPr marL="0" indent="0" algn="ctr">
              <a:buNone/>
            </a:pPr>
            <a:r>
              <a:rPr lang="en-US" sz="1800" dirty="0"/>
              <a:t>Paul &amp; Kate Nelson, Melanie Wright, &amp; Sara Ellen &amp; Bobby Beckmann</a:t>
            </a:r>
          </a:p>
          <a:p>
            <a:pPr marL="0" indent="0" algn="ctr">
              <a:buNone/>
            </a:pPr>
            <a:endParaRPr lang="en-US" sz="1800" dirty="0"/>
          </a:p>
          <a:p>
            <a:pPr marL="0" indent="0" algn="ctr">
              <a:buNone/>
            </a:pPr>
            <a:r>
              <a:rPr lang="en-US" sz="1800" dirty="0"/>
              <a:t>Attendees </a:t>
            </a:r>
          </a:p>
          <a:p>
            <a:pPr marL="0" indent="0" algn="ctr">
              <a:buNone/>
            </a:pPr>
            <a:r>
              <a:rPr lang="en-US" sz="1800" dirty="0"/>
              <a:t>Ryan Beckman, Halle Nalise Wright,</a:t>
            </a:r>
          </a:p>
          <a:p>
            <a:pPr marL="0" indent="0" algn="ctr">
              <a:buNone/>
            </a:pPr>
            <a:r>
              <a:rPr lang="en-US" sz="1800" dirty="0"/>
              <a:t>Dallin Spencer Nelson, Avalyn Ashby Wright, </a:t>
            </a:r>
          </a:p>
          <a:p>
            <a:pPr marL="0" indent="0" algn="ctr">
              <a:buNone/>
            </a:pPr>
            <a:r>
              <a:rPr lang="en-US" sz="1800" dirty="0"/>
              <a:t>Quinton Miles Nelson, Kendall Joyce Wright, &amp; Gwendolyn Ivy Olson</a:t>
            </a:r>
          </a:p>
          <a:p>
            <a:pPr marL="0" indent="0" algn="ctr">
              <a:buNone/>
            </a:pPr>
            <a:r>
              <a:rPr lang="en-US" sz="1800" dirty="0"/>
              <a:t>Guests: Chloe Grace Nelson, &amp; Sage Beckmann</a:t>
            </a:r>
          </a:p>
          <a:p>
            <a:pPr marL="0" indent="0" algn="ctr">
              <a:buNone/>
            </a:pPr>
            <a:endParaRPr lang="en-US" sz="1800" dirty="0"/>
          </a:p>
        </p:txBody>
      </p:sp>
      <p:sp>
        <p:nvSpPr>
          <p:cNvPr id="6" name="Footer Placeholder 5">
            <a:extLst>
              <a:ext uri="{FF2B5EF4-FFF2-40B4-BE49-F238E27FC236}">
                <a16:creationId xmlns:a16="http://schemas.microsoft.com/office/drawing/2014/main" id="{E5326794-6552-431E-8274-EF2E9016FE7C}"/>
              </a:ext>
            </a:extLst>
          </p:cNvPr>
          <p:cNvSpPr>
            <a:spLocks noGrp="1"/>
          </p:cNvSpPr>
          <p:nvPr>
            <p:ph type="ftr" sz="quarter" idx="11"/>
          </p:nvPr>
        </p:nvSpPr>
        <p:spPr/>
        <p:txBody>
          <a:bodyPr/>
          <a:lstStyle/>
          <a:p>
            <a:r>
              <a:rPr lang="en-US" dirty="0"/>
              <a:t>Copyright © 2022 Walden 3-D, Inc.</a:t>
            </a:r>
          </a:p>
        </p:txBody>
      </p:sp>
      <p:pic>
        <p:nvPicPr>
          <p:cNvPr id="9" name="Picture 8" descr="Electromagnetic Wave (Light Wave) vs. Mechanical Wave">
            <a:extLst>
              <a:ext uri="{FF2B5EF4-FFF2-40B4-BE49-F238E27FC236}">
                <a16:creationId xmlns:a16="http://schemas.microsoft.com/office/drawing/2014/main" id="{F8EEC396-41D1-D6B2-490F-6EF1F13699A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2302429" cy="1241393"/>
          </a:xfrm>
          <a:prstGeom prst="rect">
            <a:avLst/>
          </a:prstGeom>
          <a:noFill/>
          <a:ln>
            <a:noFill/>
          </a:ln>
        </p:spPr>
      </p:pic>
      <p:pic>
        <p:nvPicPr>
          <p:cNvPr id="10" name="Picture 9">
            <a:extLst>
              <a:ext uri="{FF2B5EF4-FFF2-40B4-BE49-F238E27FC236}">
                <a16:creationId xmlns:a16="http://schemas.microsoft.com/office/drawing/2014/main" id="{1551AD19-9B6C-6C46-5E32-26AF343417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47800"/>
            <a:ext cx="2286000" cy="1714857"/>
          </a:xfrm>
          <a:prstGeom prst="rect">
            <a:avLst/>
          </a:prstGeom>
          <a:noFill/>
          <a:ln>
            <a:noFill/>
          </a:ln>
        </p:spPr>
      </p:pic>
      <p:pic>
        <p:nvPicPr>
          <p:cNvPr id="11" name="Picture 10">
            <a:extLst>
              <a:ext uri="{FF2B5EF4-FFF2-40B4-BE49-F238E27FC236}">
                <a16:creationId xmlns:a16="http://schemas.microsoft.com/office/drawing/2014/main" id="{0A556EC7-4D5D-2F4D-0CED-9E6797310908}"/>
              </a:ext>
            </a:extLst>
          </p:cNvPr>
          <p:cNvPicPr>
            <a:picLocks noChangeAspect="1"/>
          </p:cNvPicPr>
          <p:nvPr/>
        </p:nvPicPr>
        <p:blipFill>
          <a:blip r:embed="rId5"/>
          <a:stretch>
            <a:fillRect/>
          </a:stretch>
        </p:blipFill>
        <p:spPr>
          <a:xfrm>
            <a:off x="6705600" y="2517775"/>
            <a:ext cx="2286000" cy="1063625"/>
          </a:xfrm>
          <a:prstGeom prst="rect">
            <a:avLst/>
          </a:prstGeom>
        </p:spPr>
      </p:pic>
      <p:pic>
        <p:nvPicPr>
          <p:cNvPr id="12" name="Picture 11" descr="The visible light spectrum - Once Inc.">
            <a:extLst>
              <a:ext uri="{FF2B5EF4-FFF2-40B4-BE49-F238E27FC236}">
                <a16:creationId xmlns:a16="http://schemas.microsoft.com/office/drawing/2014/main" id="{A55B189F-2F15-A643-1F9A-1947C2CFC6D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814" y="1295399"/>
            <a:ext cx="2413986" cy="1151561"/>
          </a:xfrm>
          <a:prstGeom prst="rect">
            <a:avLst/>
          </a:prstGeom>
          <a:noFill/>
          <a:ln>
            <a:noFill/>
          </a:ln>
        </p:spPr>
      </p:pic>
    </p:spTree>
    <p:extLst>
      <p:ext uri="{BB962C8B-B14F-4D97-AF65-F5344CB8AC3E}">
        <p14:creationId xmlns:p14="http://schemas.microsoft.com/office/powerpoint/2010/main" val="2585917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6F78-BA72-435F-93A4-BD6D51E7F835}"/>
              </a:ext>
            </a:extLst>
          </p:cNvPr>
          <p:cNvSpPr>
            <a:spLocks noGrp="1"/>
          </p:cNvSpPr>
          <p:nvPr>
            <p:ph type="title"/>
          </p:nvPr>
        </p:nvSpPr>
        <p:spPr>
          <a:xfrm>
            <a:off x="0" y="152400"/>
            <a:ext cx="9144000" cy="792162"/>
          </a:xfrm>
        </p:spPr>
        <p:txBody>
          <a:bodyPr>
            <a:normAutofit/>
          </a:bodyPr>
          <a:lstStyle/>
          <a:p>
            <a:r>
              <a:rPr lang="en-US" sz="3200" b="1" dirty="0">
                <a:effectLst/>
                <a:latin typeface="Times New Roman" panose="02020603050405020304" pitchFamily="18" charset="0"/>
                <a:ea typeface="Calibri" panose="020F0502020204030204" pitchFamily="34" charset="0"/>
              </a:rPr>
              <a:t>Key Definitions to Measure Light</a:t>
            </a:r>
            <a:endParaRPr lang="en-US" sz="3200" b="1" dirty="0"/>
          </a:p>
        </p:txBody>
      </p:sp>
      <p:sp>
        <p:nvSpPr>
          <p:cNvPr id="4" name="Footer Placeholder 3">
            <a:extLst>
              <a:ext uri="{FF2B5EF4-FFF2-40B4-BE49-F238E27FC236}">
                <a16:creationId xmlns:a16="http://schemas.microsoft.com/office/drawing/2014/main" id="{8374F3CC-2FFE-49DF-AAA4-94D61F60DEB6}"/>
              </a:ext>
            </a:extLst>
          </p:cNvPr>
          <p:cNvSpPr>
            <a:spLocks noGrp="1"/>
          </p:cNvSpPr>
          <p:nvPr>
            <p:ph type="ftr" sz="quarter" idx="11"/>
          </p:nvPr>
        </p:nvSpPr>
        <p:spPr/>
        <p:txBody>
          <a:bodyPr/>
          <a:lstStyle/>
          <a:p>
            <a:r>
              <a:rPr lang="en-US" dirty="0"/>
              <a:t>Copyright © 2022 Walden 3-D, Inc.</a:t>
            </a:r>
          </a:p>
        </p:txBody>
      </p:sp>
      <p:sp>
        <p:nvSpPr>
          <p:cNvPr id="5" name="Slide Number Placeholder 4">
            <a:extLst>
              <a:ext uri="{FF2B5EF4-FFF2-40B4-BE49-F238E27FC236}">
                <a16:creationId xmlns:a16="http://schemas.microsoft.com/office/drawing/2014/main" id="{05B6AA78-A13E-48E7-A3CC-550312CF4C71}"/>
              </a:ext>
            </a:extLst>
          </p:cNvPr>
          <p:cNvSpPr>
            <a:spLocks noGrp="1"/>
          </p:cNvSpPr>
          <p:nvPr>
            <p:ph type="sldNum" sz="quarter" idx="12"/>
          </p:nvPr>
        </p:nvSpPr>
        <p:spPr/>
        <p:txBody>
          <a:bodyPr/>
          <a:lstStyle/>
          <a:p>
            <a:r>
              <a:rPr lang="en-US" dirty="0"/>
              <a:t>SC13   </a:t>
            </a:r>
            <a:fld id="{F16B4639-4507-4FB0-9BAF-1283F1BE08C9}" type="slidenum">
              <a:rPr lang="en-US" smtClean="0"/>
              <a:pPr/>
              <a:t>10</a:t>
            </a:fld>
            <a:endParaRPr lang="en-US" dirty="0"/>
          </a:p>
        </p:txBody>
      </p:sp>
      <p:sp>
        <p:nvSpPr>
          <p:cNvPr id="6" name="Content Placeholder 2">
            <a:extLst>
              <a:ext uri="{FF2B5EF4-FFF2-40B4-BE49-F238E27FC236}">
                <a16:creationId xmlns:a16="http://schemas.microsoft.com/office/drawing/2014/main" id="{A2B93357-E905-2EA7-A356-15A31007B05C}"/>
              </a:ext>
            </a:extLst>
          </p:cNvPr>
          <p:cNvSpPr>
            <a:spLocks noGrp="1"/>
          </p:cNvSpPr>
          <p:nvPr>
            <p:ph idx="1"/>
          </p:nvPr>
        </p:nvSpPr>
        <p:spPr>
          <a:xfrm>
            <a:off x="457200" y="990600"/>
            <a:ext cx="8229600" cy="5135563"/>
          </a:xfrm>
        </p:spPr>
        <p:txBody>
          <a:bodyPr>
            <a:normAutofit/>
          </a:bodyPr>
          <a:lstStyle/>
          <a:p>
            <a:pPr marL="0" marR="0" indent="0" algn="ctr">
              <a:lnSpc>
                <a:spcPct val="107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quality of being luminous; emitting or reflecting light.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"luminosity is measured relative to that of our sun")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Photon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 particle representing a quantum of light or other electromagnetic radiation. A photon carries energy proportional to the radiation frequency but has zero rest mass.</a:t>
            </a:r>
          </a:p>
          <a:p>
            <a:pPr marL="342900" marR="0" lvl="0" indent="-342900">
              <a:lnSpc>
                <a:spcPct val="107000"/>
              </a:lnSpc>
              <a:spcBef>
                <a:spcPts val="0"/>
              </a:spcBef>
              <a:spcAft>
                <a:spcPts val="800"/>
              </a:spcAft>
              <a:buFont typeface="Symbol" panose="05050102010706020507" pitchFamily="18" charset="2"/>
              <a:buChar char=""/>
            </a:pPr>
            <a:endParaRPr lang="en-US" sz="1800" dirty="0">
              <a:ea typeface="Calibri" panose="020F0502020204030204" pitchFamily="34"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Steradian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the SI unit of solid angle, equal to the angle at the center of a sphere subtended by a part of the surface equal in area to the square of the radius.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38A6E20-A4DB-4E4C-2AAD-8AAFEE8C8A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4800600" cy="2691068"/>
          </a:xfrm>
          <a:prstGeom prst="rect">
            <a:avLst/>
          </a:prstGeom>
          <a:noFill/>
          <a:ln>
            <a:noFill/>
          </a:ln>
        </p:spPr>
      </p:pic>
      <p:pic>
        <p:nvPicPr>
          <p:cNvPr id="10" name="Picture 9">
            <a:extLst>
              <a:ext uri="{FF2B5EF4-FFF2-40B4-BE49-F238E27FC236}">
                <a16:creationId xmlns:a16="http://schemas.microsoft.com/office/drawing/2014/main" id="{5C6A560A-D699-1A01-0D08-C7C6DD7F08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52582"/>
            <a:ext cx="3933825" cy="2295693"/>
          </a:xfrm>
          <a:prstGeom prst="rect">
            <a:avLst/>
          </a:prstGeom>
          <a:noFill/>
        </p:spPr>
      </p:pic>
    </p:spTree>
    <p:extLst>
      <p:ext uri="{BB962C8B-B14F-4D97-AF65-F5344CB8AC3E}">
        <p14:creationId xmlns:p14="http://schemas.microsoft.com/office/powerpoint/2010/main" val="172369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AD74-908F-88A4-6D42-C6866480BB96}"/>
              </a:ext>
            </a:extLst>
          </p:cNvPr>
          <p:cNvSpPr>
            <a:spLocks noGrp="1"/>
          </p:cNvSpPr>
          <p:nvPr>
            <p:ph type="title"/>
          </p:nvPr>
        </p:nvSpPr>
        <p:spPr/>
        <p:txBody>
          <a:bodyPr>
            <a:normAutofit/>
          </a:bodyPr>
          <a:lstStyle/>
          <a:p>
            <a:r>
              <a:rPr lang="en-US" sz="3200" b="1" dirty="0">
                <a:effectLst/>
                <a:latin typeface="Times New Roman" panose="02020603050405020304" pitchFamily="18" charset="0"/>
                <a:ea typeface="Calibri" panose="020F0502020204030204" pitchFamily="34" charset="0"/>
              </a:rPr>
              <a:t>Key Definitions to Measure Light continued</a:t>
            </a:r>
            <a:endParaRPr lang="en-US" sz="3200" dirty="0"/>
          </a:p>
        </p:txBody>
      </p:sp>
      <p:sp>
        <p:nvSpPr>
          <p:cNvPr id="3" name="Content Placeholder 2">
            <a:extLst>
              <a:ext uri="{FF2B5EF4-FFF2-40B4-BE49-F238E27FC236}">
                <a16:creationId xmlns:a16="http://schemas.microsoft.com/office/drawing/2014/main" id="{B88B0DAF-D60D-E173-A569-D202B6E423FD}"/>
              </a:ext>
            </a:extLst>
          </p:cNvPr>
          <p:cNvSpPr>
            <a:spLocks noGrp="1"/>
          </p:cNvSpPr>
          <p:nvPr>
            <p:ph idx="1"/>
          </p:nvPr>
        </p:nvSpPr>
        <p:spPr>
          <a:xfrm>
            <a:off x="457200" y="1219200"/>
            <a:ext cx="8229600" cy="4906963"/>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rPr>
              <a:t>Luminous Flux</a:t>
            </a:r>
            <a:r>
              <a:rPr lang="en-US" sz="1800" dirty="0">
                <a:effectLst/>
                <a:ea typeface="Calibri" panose="020F0502020204030204" pitchFamily="34" charset="0"/>
              </a:rPr>
              <a:t> – (in lumens) is a measure of the total amount of light a light source puts out.</a:t>
            </a:r>
          </a:p>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rPr>
              <a:t>Luminous Intensity</a:t>
            </a:r>
            <a:r>
              <a:rPr lang="en-US" sz="1800" dirty="0">
                <a:effectLst/>
                <a:ea typeface="Calibri" panose="020F0502020204030204" pitchFamily="34" charset="0"/>
              </a:rPr>
              <a:t> – (in candela) the quantity of visible light that is emitted in unit time per unit solid angle.</a:t>
            </a:r>
          </a:p>
          <a:p>
            <a:pPr marL="342900" marR="0" lvl="0" indent="-342900">
              <a:lnSpc>
                <a:spcPct val="107000"/>
              </a:lnSpc>
              <a:spcBef>
                <a:spcPts val="0"/>
              </a:spcBef>
              <a:spcAft>
                <a:spcPts val="800"/>
              </a:spcAft>
              <a:buFont typeface="Symbol" panose="05050102010706020507" pitchFamily="18" charset="2"/>
              <a:buChar char=""/>
            </a:pPr>
            <a:r>
              <a:rPr lang="en-US" sz="1800" b="1" dirty="0">
                <a:effectLst/>
                <a:ea typeface="Calibri" panose="020F0502020204030204" pitchFamily="34" charset="0"/>
              </a:rPr>
              <a:t>Lumens</a:t>
            </a:r>
            <a:r>
              <a:rPr lang="en-US" sz="1800" dirty="0">
                <a:effectLst/>
                <a:ea typeface="Calibri" panose="020F0502020204030204" pitchFamily="34" charset="0"/>
              </a:rPr>
              <a:t> – the SI unit of luminous flux, equal to the amount of light emitted per second in a unit solid angle of one steradian from a uniform source of one candela.</a:t>
            </a:r>
          </a:p>
        </p:txBody>
      </p:sp>
      <p:sp>
        <p:nvSpPr>
          <p:cNvPr id="4" name="Footer Placeholder 3">
            <a:extLst>
              <a:ext uri="{FF2B5EF4-FFF2-40B4-BE49-F238E27FC236}">
                <a16:creationId xmlns:a16="http://schemas.microsoft.com/office/drawing/2014/main" id="{F344E94B-D94D-41C3-BE14-97BE2E2348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766CCCA4-5ED0-9212-012E-C180EAC3412E}"/>
              </a:ext>
            </a:extLst>
          </p:cNvPr>
          <p:cNvSpPr>
            <a:spLocks noGrp="1"/>
          </p:cNvSpPr>
          <p:nvPr>
            <p:ph type="sldNum" sz="quarter" idx="12"/>
          </p:nvPr>
        </p:nvSpPr>
        <p:spPr/>
        <p:txBody>
          <a:bodyPr/>
          <a:lstStyle/>
          <a:p>
            <a:r>
              <a:rPr lang="en-US"/>
              <a:t>SC13   </a:t>
            </a:r>
            <a:fld id="{F16B4639-4507-4FB0-9BAF-1283F1BE08C9}" type="slidenum">
              <a:rPr lang="en-US" smtClean="0"/>
              <a:pPr/>
              <a:t>11</a:t>
            </a:fld>
            <a:endParaRPr lang="en-US" dirty="0"/>
          </a:p>
        </p:txBody>
      </p:sp>
      <p:pic>
        <p:nvPicPr>
          <p:cNvPr id="6" name="Picture 5" descr="Using physically-based lighting values with Enlighten and UE4 | Enlighten -  Real Time Global Illumination Solution | Silicon Studio">
            <a:extLst>
              <a:ext uri="{FF2B5EF4-FFF2-40B4-BE49-F238E27FC236}">
                <a16:creationId xmlns:a16="http://schemas.microsoft.com/office/drawing/2014/main" id="{3E4976F1-443E-6AD3-6599-2A226E5653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048000"/>
            <a:ext cx="6629400" cy="3424576"/>
          </a:xfrm>
          <a:prstGeom prst="rect">
            <a:avLst/>
          </a:prstGeom>
          <a:noFill/>
          <a:ln>
            <a:noFill/>
          </a:ln>
        </p:spPr>
      </p:pic>
    </p:spTree>
    <p:extLst>
      <p:ext uri="{BB962C8B-B14F-4D97-AF65-F5344CB8AC3E}">
        <p14:creationId xmlns:p14="http://schemas.microsoft.com/office/powerpoint/2010/main" val="1918199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AD74-908F-88A4-6D42-C6866480BB96}"/>
              </a:ext>
            </a:extLst>
          </p:cNvPr>
          <p:cNvSpPr>
            <a:spLocks noGrp="1"/>
          </p:cNvSpPr>
          <p:nvPr>
            <p:ph type="title"/>
          </p:nvPr>
        </p:nvSpPr>
        <p:spPr>
          <a:xfrm>
            <a:off x="457200" y="22934"/>
            <a:ext cx="8229600" cy="685800"/>
          </a:xfrm>
        </p:spPr>
        <p:txBody>
          <a:bodyPr>
            <a:normAutofit/>
          </a:bodyPr>
          <a:lstStyle/>
          <a:p>
            <a:r>
              <a:rPr lang="en-US" sz="3200" b="1" dirty="0">
                <a:effectLst/>
                <a:latin typeface="Times New Roman" panose="02020603050405020304" pitchFamily="18" charset="0"/>
                <a:ea typeface="Calibri" panose="020F0502020204030204" pitchFamily="34" charset="0"/>
              </a:rPr>
              <a:t>Key Definitions to Measure Light continued</a:t>
            </a:r>
            <a:endParaRPr lang="en-US" sz="3200" dirty="0"/>
          </a:p>
        </p:txBody>
      </p:sp>
      <p:sp>
        <p:nvSpPr>
          <p:cNvPr id="3" name="Content Placeholder 2">
            <a:extLst>
              <a:ext uri="{FF2B5EF4-FFF2-40B4-BE49-F238E27FC236}">
                <a16:creationId xmlns:a16="http://schemas.microsoft.com/office/drawing/2014/main" id="{B88B0DAF-D60D-E173-A569-D202B6E423FD}"/>
              </a:ext>
            </a:extLst>
          </p:cNvPr>
          <p:cNvSpPr>
            <a:spLocks noGrp="1"/>
          </p:cNvSpPr>
          <p:nvPr>
            <p:ph idx="1"/>
          </p:nvPr>
        </p:nvSpPr>
        <p:spPr>
          <a:xfrm>
            <a:off x="457200" y="762000"/>
            <a:ext cx="4343400" cy="5638800"/>
          </a:xfrm>
        </p:spPr>
        <p:txBody>
          <a:bodyPr>
            <a:noAutofit/>
          </a:bodyPr>
          <a:lstStyle/>
          <a:p>
            <a:pPr marL="342900" marR="0" lvl="0" indent="-342900">
              <a:lnSpc>
                <a:spcPct val="107000"/>
              </a:lnSpc>
              <a:spcBef>
                <a:spcPts val="0"/>
              </a:spcBef>
              <a:spcAft>
                <a:spcPts val="800"/>
              </a:spcAft>
              <a:buFont typeface="Symbol" panose="05050102010706020507" pitchFamily="18" charset="2"/>
              <a:buChar cha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Candela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the SI unit of luminous intensity. One candela is the luminous intensity, in a given direction, of a source that emits monochromatic radiation of frequency 540 × 1012 Hz and that has a radiant intensity in that direction of 1/683 watt per steradian.</a:t>
            </a:r>
          </a:p>
          <a:p>
            <a:pPr marL="342900" marR="0" lvl="0" indent="-342900">
              <a:lnSpc>
                <a:spcPct val="107000"/>
              </a:lnSpc>
              <a:spcBef>
                <a:spcPts val="0"/>
              </a:spcBef>
              <a:spcAft>
                <a:spcPts val="0"/>
              </a:spcAft>
              <a:buFont typeface="Symbol" panose="05050102010706020507" pitchFamily="18" charset="2"/>
              <a:buChar char=""/>
            </a:pPr>
            <a:r>
              <a:rPr lang="en-US" sz="1800" b="1" dirty="0">
                <a:effectLst/>
                <a:ea typeface="Calibri" panose="020F0502020204030204" pitchFamily="34" charset="0"/>
              </a:rPr>
              <a:t>Lux</a:t>
            </a:r>
            <a:r>
              <a:rPr lang="en-US" sz="1800" dirty="0">
                <a:effectLst/>
                <a:ea typeface="Calibri" panose="020F0502020204030204" pitchFamily="34" charset="0"/>
              </a:rPr>
              <a:t> </a:t>
            </a:r>
            <a:r>
              <a:rPr lang="en-US" sz="1600" dirty="0">
                <a:effectLst/>
                <a:ea typeface="Calibri" panose="020F0502020204030204" pitchFamily="34" charset="0"/>
              </a:rPr>
              <a:t>– the SI unit of illuminance, equal to   one lumen per square meter.</a:t>
            </a:r>
          </a:p>
          <a:p>
            <a:pPr marL="742950" marR="0" lvl="1" indent="-285750">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rPr>
              <a:t>A measurement of 1 lux is equal to the illumination of a one-meter square surface that is one meter away from a single candle.</a:t>
            </a:r>
          </a:p>
          <a:p>
            <a:pPr marL="742950" marR="0" lvl="1" indent="-285750">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rPr>
              <a:t>120,000 Lux - Brightest Sunlight</a:t>
            </a:r>
          </a:p>
          <a:p>
            <a:pPr marL="742950" marR="0" lvl="1" indent="-285750">
              <a:lnSpc>
                <a:spcPct val="107000"/>
              </a:lnSpc>
              <a:spcBef>
                <a:spcPts val="0"/>
              </a:spcBef>
              <a:spcAft>
                <a:spcPts val="800"/>
              </a:spcAft>
              <a:buFont typeface="Courier New" panose="02070309020205020404" pitchFamily="49" charset="0"/>
              <a:buChar char="o"/>
            </a:pPr>
            <a:r>
              <a:rPr lang="en-US" sz="1600" dirty="0">
                <a:ea typeface="Calibri" panose="020F0502020204030204" pitchFamily="34" charset="0"/>
              </a:rPr>
              <a:t>111,000 Lux – Bright Sunlight</a:t>
            </a:r>
          </a:p>
          <a:p>
            <a:pPr marL="742950" marR="0" lvl="1" indent="-285750">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rPr>
              <a:t>109.870 Lux – AM 1.5 global solar spectrum sunlight (= 1,000.4 W/m</a:t>
            </a:r>
            <a:r>
              <a:rPr lang="en-US" sz="1600" baseline="30000" dirty="0">
                <a:effectLst/>
                <a:ea typeface="Calibri" panose="020F0502020204030204" pitchFamily="34" charset="0"/>
              </a:rPr>
              <a:t>2</a:t>
            </a:r>
            <a:r>
              <a:rPr lang="en-US" sz="1600" dirty="0">
                <a:effectLst/>
                <a:ea typeface="Calibri" panose="020F0502020204030204" pitchFamily="34" charset="0"/>
              </a:rPr>
              <a:t>)</a:t>
            </a:r>
          </a:p>
          <a:p>
            <a:pPr marL="742950" marR="0" lvl="1" indent="-285750">
              <a:lnSpc>
                <a:spcPct val="107000"/>
              </a:lnSpc>
              <a:spcBef>
                <a:spcPts val="0"/>
              </a:spcBef>
              <a:spcAft>
                <a:spcPts val="800"/>
              </a:spcAft>
              <a:buFont typeface="Courier New" panose="02070309020205020404" pitchFamily="49" charset="0"/>
              <a:buChar char="o"/>
            </a:pPr>
            <a:r>
              <a:rPr lang="en-US" sz="1600" dirty="0">
                <a:ea typeface="Calibri" panose="020F0502020204030204" pitchFamily="34" charset="0"/>
              </a:rPr>
              <a:t>20,000 Lux – Shade illuminated by entire clear blue sky, midday</a:t>
            </a:r>
          </a:p>
          <a:p>
            <a:pPr marL="457200" marR="0" lvl="1" indent="0">
              <a:lnSpc>
                <a:spcPct val="107000"/>
              </a:lnSpc>
              <a:spcBef>
                <a:spcPts val="0"/>
              </a:spcBef>
              <a:spcAft>
                <a:spcPts val="800"/>
              </a:spcAft>
              <a:buNone/>
            </a:pPr>
            <a:endParaRPr lang="en-US" sz="1600" dirty="0">
              <a:ea typeface="Calibri" panose="020F0502020204030204" pitchFamily="34" charset="0"/>
            </a:endParaRPr>
          </a:p>
        </p:txBody>
      </p:sp>
      <p:sp>
        <p:nvSpPr>
          <p:cNvPr id="4" name="Footer Placeholder 3">
            <a:extLst>
              <a:ext uri="{FF2B5EF4-FFF2-40B4-BE49-F238E27FC236}">
                <a16:creationId xmlns:a16="http://schemas.microsoft.com/office/drawing/2014/main" id="{F344E94B-D94D-41C3-BE14-97BE2E2348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766CCCA4-5ED0-9212-012E-C180EAC3412E}"/>
              </a:ext>
            </a:extLst>
          </p:cNvPr>
          <p:cNvSpPr>
            <a:spLocks noGrp="1"/>
          </p:cNvSpPr>
          <p:nvPr>
            <p:ph type="sldNum" sz="quarter" idx="12"/>
          </p:nvPr>
        </p:nvSpPr>
        <p:spPr/>
        <p:txBody>
          <a:bodyPr/>
          <a:lstStyle/>
          <a:p>
            <a:r>
              <a:rPr lang="en-US"/>
              <a:t>SC13   </a:t>
            </a:r>
            <a:fld id="{F16B4639-4507-4FB0-9BAF-1283F1BE08C9}" type="slidenum">
              <a:rPr lang="en-US" smtClean="0"/>
              <a:pPr/>
              <a:t>12</a:t>
            </a:fld>
            <a:endParaRPr lang="en-US" dirty="0"/>
          </a:p>
        </p:txBody>
      </p:sp>
      <p:pic>
        <p:nvPicPr>
          <p:cNvPr id="7" name="Picture 6" descr="Light Measurements Explained | LEDwatcher">
            <a:extLst>
              <a:ext uri="{FF2B5EF4-FFF2-40B4-BE49-F238E27FC236}">
                <a16:creationId xmlns:a16="http://schemas.microsoft.com/office/drawing/2014/main" id="{82C8F08B-054F-6396-3197-A0B3B2C731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838059"/>
            <a:ext cx="3960601" cy="5283247"/>
          </a:xfrm>
          <a:prstGeom prst="rect">
            <a:avLst/>
          </a:prstGeom>
          <a:noFill/>
          <a:ln>
            <a:noFill/>
          </a:ln>
        </p:spPr>
      </p:pic>
      <p:sp>
        <p:nvSpPr>
          <p:cNvPr id="9" name="TextBox 8">
            <a:extLst>
              <a:ext uri="{FF2B5EF4-FFF2-40B4-BE49-F238E27FC236}">
                <a16:creationId xmlns:a16="http://schemas.microsoft.com/office/drawing/2014/main" id="{B05B892D-13AA-5ABA-7486-C783F6841EC3}"/>
              </a:ext>
            </a:extLst>
          </p:cNvPr>
          <p:cNvSpPr txBox="1"/>
          <p:nvPr/>
        </p:nvSpPr>
        <p:spPr>
          <a:xfrm>
            <a:off x="838200" y="6096000"/>
            <a:ext cx="7693901" cy="276999"/>
          </a:xfrm>
          <a:prstGeom prst="rect">
            <a:avLst/>
          </a:prstGeom>
          <a:noFill/>
        </p:spPr>
        <p:txBody>
          <a:bodyPr wrap="none" rtlCol="0">
            <a:spAutoFit/>
          </a:bodyPr>
          <a:lstStyle/>
          <a:p>
            <a:r>
              <a:rPr lang="en-US" sz="1200" dirty="0">
                <a:effectLst/>
                <a:latin typeface="Times New Roman" panose="02020603050405020304" pitchFamily="18" charset="0"/>
                <a:ea typeface="Calibri" panose="020F0502020204030204" pitchFamily="34" charset="0"/>
              </a:rPr>
              <a:t>Lumen to Lux calculator: </a:t>
            </a:r>
            <a:r>
              <a:rPr lang="en-US" sz="1200" u="sng" dirty="0">
                <a:solidFill>
                  <a:srgbClr val="0563C1"/>
                </a:solidFill>
                <a:effectLst/>
                <a:latin typeface="Times New Roman" panose="02020603050405020304" pitchFamily="18" charset="0"/>
                <a:ea typeface="Calibri" panose="020F0502020204030204" pitchFamily="34" charset="0"/>
                <a:hlinkClick r:id="rId3"/>
              </a:rPr>
              <a:t>https://www.bannerengineering.com/us/en/company/expert-insights/lux-lumens-calculator.html</a:t>
            </a:r>
            <a:endParaRPr lang="en-US" sz="1200" dirty="0"/>
          </a:p>
        </p:txBody>
      </p:sp>
    </p:spTree>
    <p:extLst>
      <p:ext uri="{BB962C8B-B14F-4D97-AF65-F5344CB8AC3E}">
        <p14:creationId xmlns:p14="http://schemas.microsoft.com/office/powerpoint/2010/main" val="1101346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AD74-908F-88A4-6D42-C6866480BB96}"/>
              </a:ext>
            </a:extLst>
          </p:cNvPr>
          <p:cNvSpPr>
            <a:spLocks noGrp="1"/>
          </p:cNvSpPr>
          <p:nvPr>
            <p:ph type="title"/>
          </p:nvPr>
        </p:nvSpPr>
        <p:spPr>
          <a:xfrm>
            <a:off x="457200" y="22934"/>
            <a:ext cx="8229600" cy="685800"/>
          </a:xfrm>
        </p:spPr>
        <p:txBody>
          <a:bodyPr>
            <a:normAutofit/>
          </a:bodyPr>
          <a:lstStyle/>
          <a:p>
            <a:r>
              <a:rPr lang="en-US" sz="3200" b="1" dirty="0">
                <a:effectLst/>
                <a:latin typeface="Times New Roman" panose="02020603050405020304" pitchFamily="18" charset="0"/>
                <a:ea typeface="Calibri" panose="020F0502020204030204" pitchFamily="34" charset="0"/>
              </a:rPr>
              <a:t>Key Definitions to Measure Light continued</a:t>
            </a:r>
            <a:endParaRPr lang="en-US" sz="3200" dirty="0"/>
          </a:p>
        </p:txBody>
      </p:sp>
      <p:sp>
        <p:nvSpPr>
          <p:cNvPr id="3" name="Content Placeholder 2">
            <a:extLst>
              <a:ext uri="{FF2B5EF4-FFF2-40B4-BE49-F238E27FC236}">
                <a16:creationId xmlns:a16="http://schemas.microsoft.com/office/drawing/2014/main" id="{B88B0DAF-D60D-E173-A569-D202B6E423FD}"/>
              </a:ext>
            </a:extLst>
          </p:cNvPr>
          <p:cNvSpPr>
            <a:spLocks noGrp="1"/>
          </p:cNvSpPr>
          <p:nvPr>
            <p:ph idx="1"/>
          </p:nvPr>
        </p:nvSpPr>
        <p:spPr>
          <a:xfrm>
            <a:off x="381000" y="762000"/>
            <a:ext cx="4419600" cy="5638800"/>
          </a:xfrm>
        </p:spPr>
        <p:txBody>
          <a:bodyPr>
            <a:noAutofit/>
          </a:bodyPr>
          <a:lstStyle/>
          <a:p>
            <a:pPr marL="0" marR="0" indent="0">
              <a:lnSpc>
                <a:spcPct val="107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When we make light by heating things, that's called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incandescence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So old-style lamps are sometimes called incandescent lamps.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can also get atoms excited in other ways. Energy-saving light bulbs that use fluorescence are more energy efficient because they make atoms crash about and collide, making lots of light without making heat. In effect, they make cold light rather than the hot light produced by older-style, energy-wasting bulbs. Creatures like fireflies make their light through a chemical process using a substance called luciferin. The broad name for the various different ways of making light by exciting the atoms inside things is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luminescence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None/>
            </a:pPr>
            <a:endParaRPr lang="en-US" sz="1600" dirty="0">
              <a:ea typeface="Calibri" panose="020F0502020204030204" pitchFamily="34" charset="0"/>
            </a:endParaRPr>
          </a:p>
        </p:txBody>
      </p:sp>
      <p:sp>
        <p:nvSpPr>
          <p:cNvPr id="4" name="Footer Placeholder 3">
            <a:extLst>
              <a:ext uri="{FF2B5EF4-FFF2-40B4-BE49-F238E27FC236}">
                <a16:creationId xmlns:a16="http://schemas.microsoft.com/office/drawing/2014/main" id="{F344E94B-D94D-41C3-BE14-97BE2E2348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766CCCA4-5ED0-9212-012E-C180EAC3412E}"/>
              </a:ext>
            </a:extLst>
          </p:cNvPr>
          <p:cNvSpPr>
            <a:spLocks noGrp="1"/>
          </p:cNvSpPr>
          <p:nvPr>
            <p:ph type="sldNum" sz="quarter" idx="12"/>
          </p:nvPr>
        </p:nvSpPr>
        <p:spPr/>
        <p:txBody>
          <a:bodyPr/>
          <a:lstStyle/>
          <a:p>
            <a:r>
              <a:rPr lang="en-US"/>
              <a:t>SC13   </a:t>
            </a:r>
            <a:fld id="{F16B4639-4507-4FB0-9BAF-1283F1BE08C9}" type="slidenum">
              <a:rPr lang="en-US" smtClean="0"/>
              <a:pPr/>
              <a:t>13</a:t>
            </a:fld>
            <a:endParaRPr lang="en-US" dirty="0"/>
          </a:p>
        </p:txBody>
      </p:sp>
      <p:pic>
        <p:nvPicPr>
          <p:cNvPr id="8" name="Picture 7">
            <a:extLst>
              <a:ext uri="{FF2B5EF4-FFF2-40B4-BE49-F238E27FC236}">
                <a16:creationId xmlns:a16="http://schemas.microsoft.com/office/drawing/2014/main" id="{7420A7F2-3C88-1B2F-A900-6F5E28C385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62000"/>
            <a:ext cx="4286639" cy="5251133"/>
          </a:xfrm>
          <a:prstGeom prst="rect">
            <a:avLst/>
          </a:prstGeom>
          <a:noFill/>
        </p:spPr>
      </p:pic>
    </p:spTree>
    <p:extLst>
      <p:ext uri="{BB962C8B-B14F-4D97-AF65-F5344CB8AC3E}">
        <p14:creationId xmlns:p14="http://schemas.microsoft.com/office/powerpoint/2010/main" val="2994988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AD74-908F-88A4-6D42-C6866480BB96}"/>
              </a:ext>
            </a:extLst>
          </p:cNvPr>
          <p:cNvSpPr>
            <a:spLocks noGrp="1"/>
          </p:cNvSpPr>
          <p:nvPr>
            <p:ph type="title"/>
          </p:nvPr>
        </p:nvSpPr>
        <p:spPr>
          <a:xfrm>
            <a:off x="457200" y="22934"/>
            <a:ext cx="8229600" cy="685800"/>
          </a:xfrm>
        </p:spPr>
        <p:txBody>
          <a:bodyPr>
            <a:normAutofit/>
          </a:bodyPr>
          <a:lstStyle/>
          <a:p>
            <a:r>
              <a:rPr lang="en-US" sz="3200" b="1" dirty="0">
                <a:effectLst/>
                <a:latin typeface="Times New Roman" panose="02020603050405020304" pitchFamily="18" charset="0"/>
                <a:ea typeface="Calibri" panose="020F0502020204030204" pitchFamily="34" charset="0"/>
              </a:rPr>
              <a:t>Key Definitions to Measure Light continued</a:t>
            </a:r>
            <a:endParaRPr lang="en-US" sz="3200" dirty="0"/>
          </a:p>
        </p:txBody>
      </p:sp>
      <p:sp>
        <p:nvSpPr>
          <p:cNvPr id="3" name="Content Placeholder 2">
            <a:extLst>
              <a:ext uri="{FF2B5EF4-FFF2-40B4-BE49-F238E27FC236}">
                <a16:creationId xmlns:a16="http://schemas.microsoft.com/office/drawing/2014/main" id="{B88B0DAF-D60D-E173-A569-D202B6E423FD}"/>
              </a:ext>
            </a:extLst>
          </p:cNvPr>
          <p:cNvSpPr>
            <a:spLocks noGrp="1"/>
          </p:cNvSpPr>
          <p:nvPr>
            <p:ph idx="1"/>
          </p:nvPr>
        </p:nvSpPr>
        <p:spPr>
          <a:xfrm>
            <a:off x="381000" y="762000"/>
            <a:ext cx="5257800" cy="5638800"/>
          </a:xfrm>
        </p:spPr>
        <p:txBody>
          <a:bodyPr>
            <a:noAutofit/>
          </a:bodyPr>
          <a:lstStyle/>
          <a:p>
            <a:pPr marL="0" marR="0" indent="0">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Photo: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 glow stick makes "cold light" using luminescence. Photo by Demetrius Kennon courtesy of US Navy.</a:t>
            </a:r>
          </a:p>
          <a:p>
            <a:pPr marL="0" marR="0" indent="0">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Color Temperature: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ea typeface="Calibri" panose="020F0502020204030204" pitchFamily="34" charset="0"/>
              </a:rPr>
              <a:t>Color temperature, is defined as “the temperature of an ideal black-body radiator that radiates light of a color comparable to that of the light source.” (Wikipedia) A blackbody is an object that absorbs all radiation, which includes visible light, infrared light, ultraviolet light, etc.</a:t>
            </a:r>
          </a:p>
          <a:p>
            <a:pPr marL="0" marR="0" indent="0">
              <a:lnSpc>
                <a:spcPct val="107000"/>
              </a:lnSpc>
              <a:spcBef>
                <a:spcPts val="0"/>
              </a:spcBef>
              <a:spcAft>
                <a:spcPts val="800"/>
              </a:spcAft>
              <a:buNone/>
            </a:pPr>
            <a:r>
              <a:rPr lang="en-US" sz="1600" dirty="0">
                <a:effectLst/>
                <a:ea typeface="Calibri" panose="020F0502020204030204" pitchFamily="34" charset="0"/>
              </a:rPr>
              <a:t>In </a:t>
            </a:r>
            <a:r>
              <a:rPr lang="en-US" sz="1600" dirty="0" err="1">
                <a:effectLst/>
                <a:ea typeface="Calibri" panose="020F0502020204030204" pitchFamily="34" charset="0"/>
              </a:rPr>
              <a:t>laymens</a:t>
            </a:r>
            <a:r>
              <a:rPr lang="en-US" sz="1600" dirty="0">
                <a:effectLst/>
                <a:ea typeface="Calibri" panose="020F0502020204030204" pitchFamily="34" charset="0"/>
              </a:rPr>
              <a:t> terms, color temperature is used as a method of describing the warmth or coolness color characteristics of a light source.</a:t>
            </a:r>
          </a:p>
          <a:p>
            <a:pPr marL="0" marR="0" indent="0">
              <a:lnSpc>
                <a:spcPct val="107000"/>
              </a:lnSpc>
              <a:spcBef>
                <a:spcPts val="0"/>
              </a:spcBef>
              <a:spcAft>
                <a:spcPts val="800"/>
              </a:spcAft>
              <a:buNone/>
            </a:pPr>
            <a:r>
              <a:rPr lang="en-US" sz="1600" dirty="0">
                <a:effectLst/>
                <a:ea typeface="Calibri" panose="020F0502020204030204" pitchFamily="34" charset="0"/>
              </a:rPr>
              <a:t>Color temperature, in practice, is only useful for light sources that fall in a color spectrum of reddish/orange (yellow based) to white (blue based). This is because this spectrum corresponds closely to the radiation of a black body, whereas purples and greens do not.</a:t>
            </a:r>
          </a:p>
          <a:p>
            <a:pPr marL="0" marR="0" indent="0">
              <a:lnSpc>
                <a:spcPct val="107000"/>
              </a:lnSpc>
              <a:spcBef>
                <a:spcPts val="0"/>
              </a:spcBef>
              <a:spcAft>
                <a:spcPts val="800"/>
              </a:spcAft>
              <a:buNone/>
            </a:pPr>
            <a:r>
              <a:rPr lang="en-US" sz="1600" dirty="0">
                <a:effectLst/>
                <a:ea typeface="Calibri" panose="020F0502020204030204" pitchFamily="34" charset="0"/>
              </a:rPr>
              <a:t>This range of color can be seen when heating metal, which initially emits red light that graduates from orange to yellow, then from white to blue.</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None/>
            </a:pPr>
            <a:endParaRPr lang="en-US" sz="1600" dirty="0">
              <a:ea typeface="Calibri" panose="020F0502020204030204" pitchFamily="34" charset="0"/>
            </a:endParaRPr>
          </a:p>
        </p:txBody>
      </p:sp>
      <p:sp>
        <p:nvSpPr>
          <p:cNvPr id="4" name="Footer Placeholder 3">
            <a:extLst>
              <a:ext uri="{FF2B5EF4-FFF2-40B4-BE49-F238E27FC236}">
                <a16:creationId xmlns:a16="http://schemas.microsoft.com/office/drawing/2014/main" id="{F344E94B-D94D-41C3-BE14-97BE2E2348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766CCCA4-5ED0-9212-012E-C180EAC3412E}"/>
              </a:ext>
            </a:extLst>
          </p:cNvPr>
          <p:cNvSpPr>
            <a:spLocks noGrp="1"/>
          </p:cNvSpPr>
          <p:nvPr>
            <p:ph type="sldNum" sz="quarter" idx="12"/>
          </p:nvPr>
        </p:nvSpPr>
        <p:spPr/>
        <p:txBody>
          <a:bodyPr/>
          <a:lstStyle/>
          <a:p>
            <a:r>
              <a:rPr lang="en-US"/>
              <a:t>SC13   </a:t>
            </a:r>
            <a:fld id="{F16B4639-4507-4FB0-9BAF-1283F1BE08C9}" type="slidenum">
              <a:rPr lang="en-US" smtClean="0"/>
              <a:pPr/>
              <a:t>14</a:t>
            </a:fld>
            <a:endParaRPr lang="en-US" dirty="0"/>
          </a:p>
        </p:txBody>
      </p:sp>
      <p:pic>
        <p:nvPicPr>
          <p:cNvPr id="10" name="Picture 9">
            <a:extLst>
              <a:ext uri="{FF2B5EF4-FFF2-40B4-BE49-F238E27FC236}">
                <a16:creationId xmlns:a16="http://schemas.microsoft.com/office/drawing/2014/main" id="{15058723-E347-2FA0-F655-293F38B1AC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62000"/>
            <a:ext cx="3333750" cy="3333750"/>
          </a:xfrm>
          <a:prstGeom prst="rect">
            <a:avLst/>
          </a:prstGeom>
          <a:noFill/>
        </p:spPr>
      </p:pic>
    </p:spTree>
    <p:extLst>
      <p:ext uri="{BB962C8B-B14F-4D97-AF65-F5344CB8AC3E}">
        <p14:creationId xmlns:p14="http://schemas.microsoft.com/office/powerpoint/2010/main" val="3141565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5724-D044-0FC3-3BEB-660C907A2303}"/>
              </a:ext>
            </a:extLst>
          </p:cNvPr>
          <p:cNvSpPr>
            <a:spLocks noGrp="1"/>
          </p:cNvSpPr>
          <p:nvPr>
            <p:ph type="title"/>
          </p:nvPr>
        </p:nvSpPr>
        <p:spPr>
          <a:xfrm>
            <a:off x="457200" y="274638"/>
            <a:ext cx="8229600" cy="792162"/>
          </a:xfrm>
        </p:spPr>
        <p:txBody>
          <a:bodyPr>
            <a:normAutofit fontScale="90000"/>
          </a:bodyPr>
          <a:lstStyle/>
          <a:p>
            <a:r>
              <a:rPr lang="en-US" sz="3600" b="1" dirty="0">
                <a:effectLst/>
                <a:latin typeface="Times New Roman" panose="02020603050405020304" pitchFamily="18" charset="0"/>
                <a:ea typeface="Calibri" panose="020F0502020204030204" pitchFamily="34" charset="0"/>
              </a:rPr>
              <a:t>Key Definitions to Measure Light continued</a:t>
            </a:r>
            <a:endParaRPr lang="en-US" dirty="0"/>
          </a:p>
        </p:txBody>
      </p:sp>
      <p:sp>
        <p:nvSpPr>
          <p:cNvPr id="3" name="Content Placeholder 2">
            <a:extLst>
              <a:ext uri="{FF2B5EF4-FFF2-40B4-BE49-F238E27FC236}">
                <a16:creationId xmlns:a16="http://schemas.microsoft.com/office/drawing/2014/main" id="{ED8B6CE2-B65A-7680-AD4C-9D5690F832EE}"/>
              </a:ext>
            </a:extLst>
          </p:cNvPr>
          <p:cNvSpPr>
            <a:spLocks noGrp="1"/>
          </p:cNvSpPr>
          <p:nvPr>
            <p:ph idx="1"/>
          </p:nvPr>
        </p:nvSpPr>
        <p:spPr>
          <a:xfrm>
            <a:off x="457200" y="990600"/>
            <a:ext cx="8229600" cy="5135563"/>
          </a:xfrm>
        </p:spPr>
        <p:txBody>
          <a:bodyPr>
            <a:normAutofit/>
          </a:bodyPr>
          <a:lstStyle/>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spectrum of color temperatures is assigned numerical values, measured in degrees of Kelvin. And these values are used to describe the color emitted from fixtures when working with lighting.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p:txBody>
      </p:sp>
      <p:sp>
        <p:nvSpPr>
          <p:cNvPr id="4" name="Footer Placeholder 3">
            <a:extLst>
              <a:ext uri="{FF2B5EF4-FFF2-40B4-BE49-F238E27FC236}">
                <a16:creationId xmlns:a16="http://schemas.microsoft.com/office/drawing/2014/main" id="{0484EE26-7886-AA46-97A8-4079CE4BE723}"/>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5879CDCE-333D-68B1-A324-0C99F2D150BC}"/>
              </a:ext>
            </a:extLst>
          </p:cNvPr>
          <p:cNvSpPr>
            <a:spLocks noGrp="1"/>
          </p:cNvSpPr>
          <p:nvPr>
            <p:ph type="sldNum" sz="quarter" idx="12"/>
          </p:nvPr>
        </p:nvSpPr>
        <p:spPr/>
        <p:txBody>
          <a:bodyPr/>
          <a:lstStyle/>
          <a:p>
            <a:r>
              <a:rPr lang="en-US"/>
              <a:t>SC13   </a:t>
            </a:r>
            <a:fld id="{F16B4639-4507-4FB0-9BAF-1283F1BE08C9}" type="slidenum">
              <a:rPr lang="en-US" smtClean="0"/>
              <a:pPr/>
              <a:t>15</a:t>
            </a:fld>
            <a:endParaRPr lang="en-US" dirty="0"/>
          </a:p>
        </p:txBody>
      </p:sp>
      <p:pic>
        <p:nvPicPr>
          <p:cNvPr id="5122" name="Picture 30">
            <a:extLst>
              <a:ext uri="{FF2B5EF4-FFF2-40B4-BE49-F238E27FC236}">
                <a16:creationId xmlns:a16="http://schemas.microsoft.com/office/drawing/2014/main" id="{D9ABF8B0-7289-7C3F-8DCB-8F59B3C2F64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1742280"/>
            <a:ext cx="5172075" cy="168672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31">
            <a:extLst>
              <a:ext uri="{FF2B5EF4-FFF2-40B4-BE49-F238E27FC236}">
                <a16:creationId xmlns:a16="http://schemas.microsoft.com/office/drawing/2014/main" id="{E8473ED6-A991-8153-E8E2-F348CFB8162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3200400"/>
            <a:ext cx="5105400" cy="16592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5BDEB4D9-5135-EA20-6E3E-6F7A498EACB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FFD50E62-2EE5-64D8-6933-9B6FAE2621DD}"/>
              </a:ext>
            </a:extLst>
          </p:cNvPr>
          <p:cNvSpPr>
            <a:spLocks noChangeArrowheads="1"/>
          </p:cNvSpPr>
          <p:nvPr/>
        </p:nvSpPr>
        <p:spPr bwMode="auto">
          <a:xfrm>
            <a:off x="0" y="2466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FBFABFA7-B0EC-3C2A-AD89-FEA457BF8293}"/>
              </a:ext>
            </a:extLst>
          </p:cNvPr>
          <p:cNvSpPr>
            <a:spLocks noChangeArrowheads="1"/>
          </p:cNvSpPr>
          <p:nvPr/>
        </p:nvSpPr>
        <p:spPr bwMode="auto">
          <a:xfrm>
            <a:off x="0" y="4695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8C73E5B6-CF72-0CBD-481B-57B234B136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800600"/>
            <a:ext cx="3976370" cy="1659632"/>
          </a:xfrm>
          <a:prstGeom prst="rect">
            <a:avLst/>
          </a:prstGeom>
          <a:noFill/>
        </p:spPr>
      </p:pic>
    </p:spTree>
    <p:extLst>
      <p:ext uri="{BB962C8B-B14F-4D97-AF65-F5344CB8AC3E}">
        <p14:creationId xmlns:p14="http://schemas.microsoft.com/office/powerpoint/2010/main" val="3074659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81AA-5E53-F71F-4B47-00127FB96DEA}"/>
              </a:ext>
            </a:extLst>
          </p:cNvPr>
          <p:cNvSpPr>
            <a:spLocks noGrp="1"/>
          </p:cNvSpPr>
          <p:nvPr>
            <p:ph type="title"/>
          </p:nvPr>
        </p:nvSpPr>
        <p:spPr>
          <a:xfrm>
            <a:off x="457200" y="274638"/>
            <a:ext cx="8229600" cy="563562"/>
          </a:xfrm>
        </p:spPr>
        <p:txBody>
          <a:bodyPr>
            <a:normAutofit fontScale="90000"/>
          </a:bodyPr>
          <a:lstStyle/>
          <a:p>
            <a:r>
              <a:rPr lang="en-US" sz="3200" b="1" dirty="0">
                <a:effectLst/>
                <a:latin typeface="Times New Roman" panose="02020603050405020304" pitchFamily="18" charset="0"/>
                <a:ea typeface="Calibri" panose="020F0502020204030204" pitchFamily="34" charset="0"/>
              </a:rPr>
              <a:t>Relationship between Light and Power</a:t>
            </a:r>
            <a:endParaRPr lang="en-US" sz="3200" dirty="0"/>
          </a:p>
        </p:txBody>
      </p:sp>
      <p:sp>
        <p:nvSpPr>
          <p:cNvPr id="3" name="Content Placeholder 2">
            <a:extLst>
              <a:ext uri="{FF2B5EF4-FFF2-40B4-BE49-F238E27FC236}">
                <a16:creationId xmlns:a16="http://schemas.microsoft.com/office/drawing/2014/main" id="{3FF7E757-2052-C13C-CE61-FAF2D986A41E}"/>
              </a:ext>
            </a:extLst>
          </p:cNvPr>
          <p:cNvSpPr>
            <a:spLocks noGrp="1"/>
          </p:cNvSpPr>
          <p:nvPr>
            <p:ph idx="1"/>
          </p:nvPr>
        </p:nvSpPr>
        <p:spPr>
          <a:xfrm>
            <a:off x="457200" y="838200"/>
            <a:ext cx="8229600" cy="5287963"/>
          </a:xfrm>
        </p:spPr>
        <p:txBody>
          <a:bodyPr/>
          <a:lstStyle/>
          <a:p>
            <a:pPr marL="0" marR="0" indent="0">
              <a:lnSpc>
                <a:spcPct val="107000"/>
              </a:lnSpc>
              <a:spcBef>
                <a:spcPts val="0"/>
              </a:spcBef>
              <a:spcAft>
                <a:spcPts val="800"/>
              </a:spcAft>
              <a:buNone/>
            </a:pPr>
            <a:r>
              <a:rPr lang="en-US" sz="1800" dirty="0">
                <a:effectLst/>
                <a:ea typeface="Calibri" panose="020F0502020204030204" pitchFamily="34" charset="0"/>
              </a:rPr>
              <a:t>Light can also be associated with energy, and there also is a simple relationship of energy and wavelength. The longer the wavelength, the less the energy, and vice versa. Visible light is less energetic than, say, ultraviolet light or X-rays, and more energetic than infrared radiation or radio waves.</a:t>
            </a:r>
          </a:p>
          <a:p>
            <a:pPr marL="0" marR="0" indent="0">
              <a:lnSpc>
                <a:spcPct val="107000"/>
              </a:lnSpc>
              <a:spcBef>
                <a:spcPts val="0"/>
              </a:spcBef>
              <a:spcAft>
                <a:spcPts val="800"/>
              </a:spcAft>
              <a:buNone/>
            </a:pPr>
            <a:r>
              <a:rPr lang="en-US" sz="1800" dirty="0">
                <a:effectLst/>
                <a:ea typeface="Calibri" panose="020F0502020204030204" pitchFamily="34" charset="0"/>
              </a:rPr>
              <a:t>Light is a form of energy, which is why photovoltaic cells can harness the primary energy flow of sunlight to make electricity.</a:t>
            </a:r>
          </a:p>
          <a:p>
            <a:pPr marL="0" indent="0">
              <a:buNone/>
            </a:pPr>
            <a:endParaRPr lang="en-US" dirty="0"/>
          </a:p>
        </p:txBody>
      </p:sp>
      <p:sp>
        <p:nvSpPr>
          <p:cNvPr id="4" name="Footer Placeholder 3">
            <a:extLst>
              <a:ext uri="{FF2B5EF4-FFF2-40B4-BE49-F238E27FC236}">
                <a16:creationId xmlns:a16="http://schemas.microsoft.com/office/drawing/2014/main" id="{DEC1E0D9-5C54-FDDF-9005-0C53631B01B9}"/>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26827C4B-0B51-B8AD-9A4D-F2D7ACECC571}"/>
              </a:ext>
            </a:extLst>
          </p:cNvPr>
          <p:cNvSpPr>
            <a:spLocks noGrp="1"/>
          </p:cNvSpPr>
          <p:nvPr>
            <p:ph type="sldNum" sz="quarter" idx="12"/>
          </p:nvPr>
        </p:nvSpPr>
        <p:spPr/>
        <p:txBody>
          <a:bodyPr/>
          <a:lstStyle/>
          <a:p>
            <a:r>
              <a:rPr lang="en-US"/>
              <a:t>SC13   </a:t>
            </a:r>
            <a:fld id="{F16B4639-4507-4FB0-9BAF-1283F1BE08C9}" type="slidenum">
              <a:rPr lang="en-US" smtClean="0"/>
              <a:pPr/>
              <a:t>16</a:t>
            </a:fld>
            <a:endParaRPr lang="en-US" dirty="0"/>
          </a:p>
        </p:txBody>
      </p:sp>
      <p:pic>
        <p:nvPicPr>
          <p:cNvPr id="7" name="Picture 6" descr="Wattage vs Lumens: Know the Difference for Better Lighting">
            <a:extLst>
              <a:ext uri="{FF2B5EF4-FFF2-40B4-BE49-F238E27FC236}">
                <a16:creationId xmlns:a16="http://schemas.microsoft.com/office/drawing/2014/main" id="{D4EB8983-BE34-97E6-E627-B99D38AEC5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1590" y="2819400"/>
            <a:ext cx="6407010" cy="3581400"/>
          </a:xfrm>
          <a:prstGeom prst="rect">
            <a:avLst/>
          </a:prstGeom>
          <a:noFill/>
          <a:ln>
            <a:noFill/>
          </a:ln>
        </p:spPr>
      </p:pic>
    </p:spTree>
    <p:extLst>
      <p:ext uri="{BB962C8B-B14F-4D97-AF65-F5344CB8AC3E}">
        <p14:creationId xmlns:p14="http://schemas.microsoft.com/office/powerpoint/2010/main" val="319987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81AA-5E53-F71F-4B47-00127FB96DEA}"/>
              </a:ext>
            </a:extLst>
          </p:cNvPr>
          <p:cNvSpPr>
            <a:spLocks noGrp="1"/>
          </p:cNvSpPr>
          <p:nvPr>
            <p:ph type="title"/>
          </p:nvPr>
        </p:nvSpPr>
        <p:spPr>
          <a:xfrm>
            <a:off x="457200" y="152400"/>
            <a:ext cx="8229600" cy="563562"/>
          </a:xfrm>
        </p:spPr>
        <p:txBody>
          <a:bodyPr>
            <a:normAutofit fontScale="90000"/>
          </a:bodyPr>
          <a:lstStyle/>
          <a:p>
            <a:r>
              <a:rPr lang="en-US" sz="3200" b="1" dirty="0">
                <a:effectLst/>
                <a:latin typeface="Times New Roman" panose="02020603050405020304" pitchFamily="18" charset="0"/>
                <a:ea typeface="Calibri" panose="020F0502020204030204" pitchFamily="34" charset="0"/>
              </a:rPr>
              <a:t>Relationship between Light and Power continued</a:t>
            </a:r>
            <a:endParaRPr lang="en-US" sz="3200" dirty="0"/>
          </a:p>
        </p:txBody>
      </p:sp>
      <p:sp>
        <p:nvSpPr>
          <p:cNvPr id="3" name="Content Placeholder 2">
            <a:extLst>
              <a:ext uri="{FF2B5EF4-FFF2-40B4-BE49-F238E27FC236}">
                <a16:creationId xmlns:a16="http://schemas.microsoft.com/office/drawing/2014/main" id="{3FF7E757-2052-C13C-CE61-FAF2D986A41E}"/>
              </a:ext>
            </a:extLst>
          </p:cNvPr>
          <p:cNvSpPr>
            <a:spLocks noGrp="1"/>
          </p:cNvSpPr>
          <p:nvPr>
            <p:ph idx="1"/>
          </p:nvPr>
        </p:nvSpPr>
        <p:spPr>
          <a:xfrm>
            <a:off x="457200" y="762000"/>
            <a:ext cx="8229600" cy="5867400"/>
          </a:xfrm>
        </p:spPr>
        <p:txBody>
          <a:bodyPr>
            <a:noAutofit/>
          </a:bodyPr>
          <a:lstStyle/>
          <a:p>
            <a:pPr marL="0" marR="0" indent="0">
              <a:lnSpc>
                <a:spcPct val="107000"/>
              </a:lnSpc>
              <a:spcBef>
                <a:spcPts val="0"/>
              </a:spcBef>
              <a:spcAft>
                <a:spcPts val="800"/>
              </a:spcAft>
              <a:buNone/>
            </a:pPr>
            <a:r>
              <a:rPr lang="en-US" sz="1800" b="1" dirty="0">
                <a:effectLst/>
                <a:ea typeface="Calibri" panose="020F0502020204030204" pitchFamily="34" charset="0"/>
              </a:rPr>
              <a:t>Laser</a:t>
            </a:r>
            <a:r>
              <a:rPr lang="en-US" sz="1800" dirty="0">
                <a:effectLst/>
                <a:ea typeface="Calibri" panose="020F0502020204030204" pitchFamily="34" charset="0"/>
              </a:rPr>
              <a:t> </a:t>
            </a:r>
            <a:r>
              <a:rPr lang="en-US" sz="1800" dirty="0">
                <a:effectLst/>
                <a:ea typeface="Calibri" panose="020F0502020204030204" pitchFamily="34" charset="0"/>
                <a:sym typeface="Symbol" panose="05050102010706020507" pitchFamily="18" charset="2"/>
              </a:rPr>
              <a:t></a:t>
            </a:r>
            <a:r>
              <a:rPr lang="en-US" sz="1800" dirty="0">
                <a:effectLst/>
                <a:ea typeface="Calibri" panose="020F0502020204030204" pitchFamily="34" charset="0"/>
              </a:rPr>
              <a:t> </a:t>
            </a:r>
            <a:r>
              <a:rPr lang="en-US" sz="1800" b="1" dirty="0">
                <a:effectLst/>
                <a:ea typeface="Calibri" panose="020F0502020204030204" pitchFamily="34" charset="0"/>
              </a:rPr>
              <a:t>L</a:t>
            </a:r>
            <a:r>
              <a:rPr lang="en-US" sz="1800" dirty="0">
                <a:effectLst/>
                <a:ea typeface="Calibri" panose="020F0502020204030204" pitchFamily="34" charset="0"/>
              </a:rPr>
              <a:t>ight </a:t>
            </a:r>
            <a:r>
              <a:rPr lang="en-US" sz="1800" b="1" dirty="0">
                <a:effectLst/>
                <a:ea typeface="Calibri" panose="020F0502020204030204" pitchFamily="34" charset="0"/>
              </a:rPr>
              <a:t>A</a:t>
            </a:r>
            <a:r>
              <a:rPr lang="en-US" sz="1800" dirty="0">
                <a:effectLst/>
                <a:ea typeface="Calibri" panose="020F0502020204030204" pitchFamily="34" charset="0"/>
              </a:rPr>
              <a:t>mplification by </a:t>
            </a:r>
            <a:r>
              <a:rPr lang="en-US" sz="1800" b="1" dirty="0">
                <a:effectLst/>
                <a:ea typeface="Calibri" panose="020F0502020204030204" pitchFamily="34" charset="0"/>
              </a:rPr>
              <a:t>S</a:t>
            </a:r>
            <a:r>
              <a:rPr lang="en-US" sz="1800" dirty="0">
                <a:effectLst/>
                <a:ea typeface="Calibri" panose="020F0502020204030204" pitchFamily="34" charset="0"/>
              </a:rPr>
              <a:t>timulated </a:t>
            </a:r>
            <a:r>
              <a:rPr lang="en-US" sz="1800" b="1" dirty="0">
                <a:effectLst/>
                <a:ea typeface="Calibri" panose="020F0502020204030204" pitchFamily="34" charset="0"/>
              </a:rPr>
              <a:t>E</a:t>
            </a:r>
            <a:r>
              <a:rPr lang="en-US" sz="1800" dirty="0">
                <a:effectLst/>
                <a:ea typeface="Calibri" panose="020F0502020204030204" pitchFamily="34" charset="0"/>
              </a:rPr>
              <a:t>mission of </a:t>
            </a:r>
            <a:r>
              <a:rPr lang="en-US" sz="1800" b="1" dirty="0">
                <a:effectLst/>
                <a:ea typeface="Calibri" panose="020F0502020204030204" pitchFamily="34" charset="0"/>
              </a:rPr>
              <a:t>R</a:t>
            </a:r>
            <a:r>
              <a:rPr lang="en-US" sz="1800" dirty="0">
                <a:effectLst/>
                <a:ea typeface="Calibri" panose="020F0502020204030204" pitchFamily="34" charset="0"/>
              </a:rPr>
              <a:t>adiation - </a:t>
            </a:r>
            <a:r>
              <a:rPr lang="en-US" sz="1600" dirty="0">
                <a:effectLst/>
                <a:ea typeface="Calibri" panose="020F0502020204030204" pitchFamily="34" charset="0"/>
              </a:rPr>
              <a:t>Lasers produce a narrow beam of light in which all of the light waves have very similar wavelengths. The laser's light waves travel together with their peaks all lined up, or in phase. This is why laser beams are very narrow, very bright, and can be focused into a very tiny spot.</a:t>
            </a:r>
          </a:p>
          <a:p>
            <a:pPr marL="0" marR="0" indent="0">
              <a:lnSpc>
                <a:spcPct val="107000"/>
              </a:lnSpc>
              <a:spcBef>
                <a:spcPts val="0"/>
              </a:spcBef>
              <a:spcAft>
                <a:spcPts val="800"/>
              </a:spcAft>
              <a:buNone/>
            </a:pPr>
            <a:r>
              <a:rPr lang="en-US" sz="1800" b="1" dirty="0">
                <a:effectLst/>
                <a:ea typeface="Calibri" panose="020F0502020204030204" pitchFamily="34" charset="0"/>
              </a:rPr>
              <a:t>Light-Emitting Diode (LED)</a:t>
            </a:r>
            <a:r>
              <a:rPr lang="en-US" sz="1800" dirty="0">
                <a:effectLst/>
                <a:ea typeface="Calibri" panose="020F0502020204030204" pitchFamily="34" charset="0"/>
              </a:rPr>
              <a:t> - </a:t>
            </a:r>
            <a:r>
              <a:rPr lang="en-US" sz="1600" dirty="0">
                <a:effectLst/>
                <a:ea typeface="Calibri" panose="020F0502020204030204" pitchFamily="34" charset="0"/>
              </a:rPr>
              <a:t>a light-emitting diode (a semiconductor diode which glows when a voltage is applied).</a:t>
            </a:r>
            <a:endParaRPr lang="en-US" sz="1800" dirty="0">
              <a:effectLst/>
              <a:ea typeface="Calibri" panose="020F0502020204030204" pitchFamily="34" charset="0"/>
            </a:endParaRPr>
          </a:p>
          <a:p>
            <a:pPr marL="0" marR="0" indent="0">
              <a:lnSpc>
                <a:spcPct val="107000"/>
              </a:lnSpc>
              <a:spcBef>
                <a:spcPts val="0"/>
              </a:spcBef>
              <a:spcAft>
                <a:spcPts val="800"/>
              </a:spcAft>
              <a:buNone/>
            </a:pPr>
            <a:r>
              <a:rPr lang="en-US" sz="1800" b="1" dirty="0">
                <a:effectLst/>
                <a:ea typeface="Calibri" panose="020F0502020204030204" pitchFamily="34" charset="0"/>
              </a:rPr>
              <a:t>Laser Excited Phosphor (LEP)</a:t>
            </a:r>
            <a:r>
              <a:rPr lang="en-US" sz="1800" dirty="0">
                <a:effectLst/>
                <a:ea typeface="Calibri" panose="020F0502020204030204" pitchFamily="34" charset="0"/>
              </a:rPr>
              <a:t> </a:t>
            </a:r>
            <a:r>
              <a:rPr lang="en-US" sz="1600" dirty="0">
                <a:effectLst/>
                <a:ea typeface="Calibri" panose="020F0502020204030204" pitchFamily="34" charset="0"/>
              </a:rPr>
              <a:t>– Unlike LED flashlights, an LEP flashlight uses a laser as its light source. LEP stands for Laser Excited Phosphor and these types of flashlights are extremely bright in the center of the beam, and without any real spill.</a:t>
            </a:r>
            <a:endParaRPr lang="en-US" sz="1800" dirty="0">
              <a:effectLst/>
              <a:ea typeface="Calibri" panose="020F0502020204030204" pitchFamily="34" charset="0"/>
            </a:endParaRPr>
          </a:p>
          <a:p>
            <a:pPr marL="0" marR="0" indent="0">
              <a:lnSpc>
                <a:spcPct val="107000"/>
              </a:lnSpc>
              <a:spcBef>
                <a:spcPts val="0"/>
              </a:spcBef>
              <a:spcAft>
                <a:spcPts val="800"/>
              </a:spcAft>
              <a:buNone/>
            </a:pPr>
            <a:r>
              <a:rPr lang="en-US" sz="1800" b="1" dirty="0">
                <a:effectLst/>
                <a:ea typeface="Calibri" panose="020F0502020204030204" pitchFamily="34" charset="0"/>
              </a:rPr>
              <a:t>Flashlights Specifications</a:t>
            </a:r>
            <a:r>
              <a:rPr lang="en-US" sz="1800" dirty="0">
                <a:effectLst/>
                <a:ea typeface="Calibri" panose="020F0502020204030204" pitchFamily="34" charset="0"/>
              </a:rPr>
              <a:t>: </a:t>
            </a:r>
          </a:p>
          <a:p>
            <a:pPr lvl="1" indent="-342900">
              <a:lnSpc>
                <a:spcPct val="107000"/>
              </a:lnSpc>
              <a:spcBef>
                <a:spcPts val="0"/>
              </a:spcBef>
              <a:buFont typeface="Symbol" panose="05050102010706020507" pitchFamily="18" charset="2"/>
              <a:buChar char=""/>
            </a:pPr>
            <a:r>
              <a:rPr lang="en-US" sz="1400" dirty="0">
                <a:effectLst/>
                <a:ea typeface="Calibri" panose="020F0502020204030204" pitchFamily="34" charset="0"/>
              </a:rPr>
              <a:t>Marauder 2 – 14,000 lumens, 50,600 candela (Floodlight) 160,000 candela (Spotlight), Cool White LEDs (~6000k)</a:t>
            </a:r>
          </a:p>
          <a:p>
            <a:pPr lvl="1" indent="-342900">
              <a:lnSpc>
                <a:spcPct val="107000"/>
              </a:lnSpc>
              <a:spcBef>
                <a:spcPts val="0"/>
              </a:spcBef>
              <a:buFont typeface="Symbol" panose="05050102010706020507" pitchFamily="18" charset="2"/>
              <a:buChar char=""/>
            </a:pPr>
            <a:r>
              <a:rPr lang="en-US" sz="1400" dirty="0" err="1">
                <a:effectLst/>
                <a:ea typeface="Calibri" panose="020F0502020204030204" pitchFamily="34" charset="0"/>
              </a:rPr>
              <a:t>Nitecore</a:t>
            </a:r>
            <a:r>
              <a:rPr lang="en-US" sz="1400" dirty="0">
                <a:effectLst/>
                <a:ea typeface="Calibri" panose="020F0502020204030204" pitchFamily="34" charset="0"/>
              </a:rPr>
              <a:t> E4K 4400 Lumen EDC Flashlight, with 5000mAh USB-C Rechargeable Battery.  Peak Beam Distance=230 yards, Peak Beam Intensity=11100 cd.  </a:t>
            </a:r>
          </a:p>
          <a:p>
            <a:pPr lvl="1" indent="-342900">
              <a:lnSpc>
                <a:spcPct val="107000"/>
              </a:lnSpc>
              <a:spcBef>
                <a:spcPts val="0"/>
              </a:spcBef>
              <a:buFont typeface="Symbol" panose="05050102010706020507" pitchFamily="18" charset="2"/>
              <a:buChar char=""/>
            </a:pPr>
            <a:r>
              <a:rPr lang="en-US" sz="1400" dirty="0">
                <a:effectLst/>
                <a:ea typeface="Calibri" panose="020F0502020204030204" pitchFamily="34" charset="0"/>
              </a:rPr>
              <a:t>LEP – MATEMINCO FW1 2952m 562lm Thrower.  Output:95 </a:t>
            </a:r>
            <a:r>
              <a:rPr lang="en-US" sz="1400" dirty="0" err="1">
                <a:effectLst/>
                <a:ea typeface="Calibri" panose="020F0502020204030204" pitchFamily="34" charset="0"/>
              </a:rPr>
              <a:t>lm</a:t>
            </a:r>
            <a:r>
              <a:rPr lang="en-US" sz="1400" dirty="0">
                <a:effectLst/>
                <a:ea typeface="Calibri" panose="020F0502020204030204" pitchFamily="34" charset="0"/>
              </a:rPr>
              <a:t>/ 412lm/ 562 </a:t>
            </a:r>
            <a:r>
              <a:rPr lang="en-US" sz="1400" dirty="0" err="1">
                <a:effectLst/>
                <a:ea typeface="Calibri" panose="020F0502020204030204" pitchFamily="34" charset="0"/>
              </a:rPr>
              <a:t>lm</a:t>
            </a:r>
            <a:r>
              <a:rPr lang="en-US" sz="1400" dirty="0">
                <a:effectLst/>
                <a:ea typeface="Calibri" panose="020F0502020204030204" pitchFamily="34" charset="0"/>
              </a:rPr>
              <a:t>   Intensity: 2,180,000cd.  </a:t>
            </a:r>
          </a:p>
          <a:p>
            <a:pPr lvl="2" indent="-285750">
              <a:lnSpc>
                <a:spcPct val="107000"/>
              </a:lnSpc>
              <a:spcBef>
                <a:spcPts val="0"/>
              </a:spcBef>
              <a:buFont typeface="Courier New" panose="02070309020205020404" pitchFamily="49" charset="0"/>
              <a:buChar char="o"/>
            </a:pPr>
            <a:r>
              <a:rPr lang="en-US" sz="1400" dirty="0">
                <a:effectLst/>
                <a:ea typeface="Calibri" panose="020F0502020204030204" pitchFamily="34" charset="0"/>
              </a:rPr>
              <a:t>1.  Do not aim this light directly at eyes or exposed skin to prevent injuries</a:t>
            </a:r>
          </a:p>
          <a:p>
            <a:pPr lvl="2" indent="-285750">
              <a:lnSpc>
                <a:spcPct val="107000"/>
              </a:lnSpc>
              <a:spcBef>
                <a:spcPts val="0"/>
              </a:spcBef>
              <a:buFont typeface="Courier New" panose="02070309020205020404" pitchFamily="49" charset="0"/>
              <a:buChar char="o"/>
            </a:pPr>
            <a:r>
              <a:rPr lang="en-US" sz="1400" dirty="0">
                <a:effectLst/>
                <a:ea typeface="Calibri" panose="020F0502020204030204" pitchFamily="34" charset="0"/>
              </a:rPr>
              <a:t>2.  Keep this flashlight out of the reach of children.</a:t>
            </a:r>
          </a:p>
          <a:p>
            <a:pPr lvl="1" indent="-342900">
              <a:lnSpc>
                <a:spcPct val="107000"/>
              </a:lnSpc>
              <a:spcBef>
                <a:spcPts val="0"/>
              </a:spcBef>
              <a:buFont typeface="Symbol" panose="05050102010706020507" pitchFamily="18" charset="2"/>
              <a:buChar char=""/>
            </a:pPr>
            <a:r>
              <a:rPr lang="en-US" sz="1400" dirty="0">
                <a:effectLst/>
                <a:ea typeface="Calibri" panose="020F0502020204030204" pitchFamily="34" charset="0"/>
              </a:rPr>
              <a:t>UV – UB Beast 365 nm with visible light filter.  (most black lights with purple hue are 385-395nm).  5400 </a:t>
            </a:r>
            <a:r>
              <a:rPr lang="en-US" sz="1400" dirty="0" err="1">
                <a:effectLst/>
                <a:ea typeface="Calibri" panose="020F0502020204030204" pitchFamily="34" charset="0"/>
              </a:rPr>
              <a:t>uW</a:t>
            </a:r>
            <a:r>
              <a:rPr lang="en-US" sz="1400" dirty="0">
                <a:effectLst/>
                <a:ea typeface="Calibri" panose="020F0502020204030204" pitchFamily="34" charset="0"/>
              </a:rPr>
              <a:t>/cm2 of UV of radiant intensity.  </a:t>
            </a:r>
          </a:p>
          <a:p>
            <a:pPr lvl="1" indent="-342900">
              <a:lnSpc>
                <a:spcPct val="107000"/>
              </a:lnSpc>
              <a:spcBef>
                <a:spcPts val="0"/>
              </a:spcBef>
              <a:spcAft>
                <a:spcPts val="800"/>
              </a:spcAft>
              <a:buFont typeface="Symbol" panose="05050102010706020507" pitchFamily="18" charset="2"/>
              <a:buChar char=""/>
            </a:pPr>
            <a:r>
              <a:rPr lang="en-US" sz="1400" dirty="0">
                <a:effectLst/>
                <a:ea typeface="Calibri" panose="020F0502020204030204" pitchFamily="34" charset="0"/>
              </a:rPr>
              <a:t>IR – </a:t>
            </a:r>
            <a:r>
              <a:rPr lang="en-US" sz="1400" dirty="0" err="1">
                <a:effectLst/>
                <a:ea typeface="Calibri" panose="020F0502020204030204" pitchFamily="34" charset="0"/>
              </a:rPr>
              <a:t>Nightfox</a:t>
            </a:r>
            <a:r>
              <a:rPr lang="en-US" sz="1400" dirty="0">
                <a:effectLst/>
                <a:ea typeface="Calibri" panose="020F0502020204030204" pitchFamily="34" charset="0"/>
              </a:rPr>
              <a:t> XB5 Infrared Flashlight 940nm (most IR flashlights are 850nm and have a red glow)</a:t>
            </a:r>
            <a:r>
              <a:rPr lang="en-US" sz="1000" dirty="0">
                <a:effectLst/>
                <a:ea typeface="Calibri" panose="020F0502020204030204" pitchFamily="34" charset="0"/>
              </a:rPr>
              <a:t>.  </a:t>
            </a:r>
          </a:p>
        </p:txBody>
      </p:sp>
      <p:sp>
        <p:nvSpPr>
          <p:cNvPr id="4" name="Footer Placeholder 3">
            <a:extLst>
              <a:ext uri="{FF2B5EF4-FFF2-40B4-BE49-F238E27FC236}">
                <a16:creationId xmlns:a16="http://schemas.microsoft.com/office/drawing/2014/main" id="{DEC1E0D9-5C54-FDDF-9005-0C53631B01B9}"/>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26827C4B-0B51-B8AD-9A4D-F2D7ACECC571}"/>
              </a:ext>
            </a:extLst>
          </p:cNvPr>
          <p:cNvSpPr>
            <a:spLocks noGrp="1"/>
          </p:cNvSpPr>
          <p:nvPr>
            <p:ph type="sldNum" sz="quarter" idx="12"/>
          </p:nvPr>
        </p:nvSpPr>
        <p:spPr/>
        <p:txBody>
          <a:bodyPr/>
          <a:lstStyle/>
          <a:p>
            <a:r>
              <a:rPr lang="en-US"/>
              <a:t>SC13   </a:t>
            </a:r>
            <a:fld id="{F16B4639-4507-4FB0-9BAF-1283F1BE08C9}" type="slidenum">
              <a:rPr lang="en-US" smtClean="0"/>
              <a:pPr/>
              <a:t>17</a:t>
            </a:fld>
            <a:endParaRPr lang="en-US" dirty="0"/>
          </a:p>
        </p:txBody>
      </p:sp>
    </p:spTree>
    <p:extLst>
      <p:ext uri="{BB962C8B-B14F-4D97-AF65-F5344CB8AC3E}">
        <p14:creationId xmlns:p14="http://schemas.microsoft.com/office/powerpoint/2010/main" val="2426071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B74C-9A04-67E1-8EE1-85A2A4FC57C4}"/>
              </a:ext>
            </a:extLst>
          </p:cNvPr>
          <p:cNvSpPr>
            <a:spLocks noGrp="1"/>
          </p:cNvSpPr>
          <p:nvPr>
            <p:ph type="title"/>
          </p:nvPr>
        </p:nvSpPr>
        <p:spPr>
          <a:xfrm>
            <a:off x="457200" y="152400"/>
            <a:ext cx="8229600" cy="685800"/>
          </a:xfrm>
        </p:spPr>
        <p:txBody>
          <a:bodyPr>
            <a:normAutofit/>
          </a:bodyPr>
          <a:lstStyle/>
          <a:p>
            <a:r>
              <a:rPr lang="en-US" sz="3200" b="1" dirty="0">
                <a:effectLst/>
                <a:latin typeface="Times New Roman" panose="02020603050405020304" pitchFamily="18" charset="0"/>
                <a:ea typeface="Calibri" panose="020F0502020204030204" pitchFamily="34" charset="0"/>
              </a:rPr>
              <a:t>How Light Behaves</a:t>
            </a:r>
            <a:endParaRPr lang="en-US" sz="3200" dirty="0"/>
          </a:p>
        </p:txBody>
      </p:sp>
      <p:sp>
        <p:nvSpPr>
          <p:cNvPr id="3" name="Content Placeholder 2">
            <a:extLst>
              <a:ext uri="{FF2B5EF4-FFF2-40B4-BE49-F238E27FC236}">
                <a16:creationId xmlns:a16="http://schemas.microsoft.com/office/drawing/2014/main" id="{5A8080D1-8581-067B-659A-3E1609517801}"/>
              </a:ext>
            </a:extLst>
          </p:cNvPr>
          <p:cNvSpPr>
            <a:spLocks noGrp="1"/>
          </p:cNvSpPr>
          <p:nvPr>
            <p:ph idx="1"/>
          </p:nvPr>
        </p:nvSpPr>
        <p:spPr>
          <a:xfrm>
            <a:off x="457200" y="609600"/>
            <a:ext cx="8229600" cy="5516563"/>
          </a:xfrm>
        </p:spPr>
        <p:txBody>
          <a:bodyPr>
            <a:normAutofit/>
          </a:bodyPr>
          <a:lstStyle/>
          <a:p>
            <a:pPr marL="0" marR="0" lvl="0" indent="0">
              <a:lnSpc>
                <a:spcPct val="107000"/>
              </a:lnSpc>
              <a:spcBef>
                <a:spcPts val="0"/>
              </a:spcBef>
              <a:spcAft>
                <a:spcPts val="0"/>
              </a:spcAft>
              <a:buNone/>
            </a:pPr>
            <a:r>
              <a:rPr lang="en-US" sz="1800" b="1" dirty="0">
                <a:effectLst/>
                <a:ea typeface="Calibri" panose="020F0502020204030204" pitchFamily="34" charset="0"/>
              </a:rPr>
              <a:t>Reflection: </a:t>
            </a:r>
            <a:endParaRPr lang="en-US" sz="1800" dirty="0">
              <a:effectLst/>
              <a:ea typeface="Calibri" panose="020F050202020403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400" dirty="0">
                <a:effectLst/>
                <a:ea typeface="Calibri" panose="020F0502020204030204" pitchFamily="34" charset="0"/>
              </a:rPr>
              <a:t>The most obvious thing about light is that it will reflect off things. The only reason we can see the things around us is that light, either from the Sun or from something like an electric lamp here on Earth, reflects off them into our eyes. Cut off the source of the light or stop it from reaching your eyes and those objects disappear. They don't cease to exist, but you can no longer see them.</a:t>
            </a:r>
          </a:p>
        </p:txBody>
      </p:sp>
      <p:sp>
        <p:nvSpPr>
          <p:cNvPr id="4" name="Footer Placeholder 3">
            <a:extLst>
              <a:ext uri="{FF2B5EF4-FFF2-40B4-BE49-F238E27FC236}">
                <a16:creationId xmlns:a16="http://schemas.microsoft.com/office/drawing/2014/main" id="{1AB963E0-9C1C-BBE4-D303-B02EBCDEBD34}"/>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80CD32B-3C84-6CC9-4CB4-8AB66550E675}"/>
              </a:ext>
            </a:extLst>
          </p:cNvPr>
          <p:cNvSpPr>
            <a:spLocks noGrp="1"/>
          </p:cNvSpPr>
          <p:nvPr>
            <p:ph type="sldNum" sz="quarter" idx="12"/>
          </p:nvPr>
        </p:nvSpPr>
        <p:spPr/>
        <p:txBody>
          <a:bodyPr/>
          <a:lstStyle/>
          <a:p>
            <a:r>
              <a:rPr lang="en-US"/>
              <a:t>SC13   </a:t>
            </a:r>
            <a:fld id="{F16B4639-4507-4FB0-9BAF-1283F1BE08C9}" type="slidenum">
              <a:rPr lang="en-US" smtClean="0"/>
              <a:pPr/>
              <a:t>18</a:t>
            </a:fld>
            <a:endParaRPr lang="en-US" dirty="0"/>
          </a:p>
        </p:txBody>
      </p:sp>
      <p:pic>
        <p:nvPicPr>
          <p:cNvPr id="6" name="Picture 5">
            <a:extLst>
              <a:ext uri="{FF2B5EF4-FFF2-40B4-BE49-F238E27FC236}">
                <a16:creationId xmlns:a16="http://schemas.microsoft.com/office/drawing/2014/main" id="{3DE43E61-F30B-19A2-7F60-610C153407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24050"/>
            <a:ext cx="4324350" cy="4324350"/>
          </a:xfrm>
          <a:prstGeom prst="rect">
            <a:avLst/>
          </a:prstGeom>
          <a:noFill/>
        </p:spPr>
      </p:pic>
      <p:sp>
        <p:nvSpPr>
          <p:cNvPr id="7" name="Content Placeholder 2">
            <a:extLst>
              <a:ext uri="{FF2B5EF4-FFF2-40B4-BE49-F238E27FC236}">
                <a16:creationId xmlns:a16="http://schemas.microsoft.com/office/drawing/2014/main" id="{59E58FC0-EFDC-8CC6-9964-DF691ED0536C}"/>
              </a:ext>
            </a:extLst>
          </p:cNvPr>
          <p:cNvSpPr txBox="1">
            <a:spLocks/>
          </p:cNvSpPr>
          <p:nvPr/>
        </p:nvSpPr>
        <p:spPr>
          <a:xfrm>
            <a:off x="457200" y="1828801"/>
            <a:ext cx="4114800" cy="4572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07000"/>
              </a:lnSpc>
              <a:spcBef>
                <a:spcPts val="0"/>
              </a:spcBef>
              <a:buFont typeface="Courier New" panose="02070309020205020404" pitchFamily="49" charset="0"/>
              <a:buChar char="o"/>
            </a:pPr>
            <a:r>
              <a:rPr lang="en-US" sz="1400" dirty="0">
                <a:ea typeface="Calibri" panose="020F0502020204030204" pitchFamily="34" charset="0"/>
              </a:rPr>
              <a:t>Reflection can happen in two quite different ways. If you have a smooth, highly polished surface and you shine a narrow beam of light at it, you get a narrow beam of light reflected back off it. This is called </a:t>
            </a:r>
            <a:r>
              <a:rPr lang="en-US" sz="1400" b="1" dirty="0">
                <a:ea typeface="Calibri" panose="020F0502020204030204" pitchFamily="34" charset="0"/>
              </a:rPr>
              <a:t>specular reflection</a:t>
            </a:r>
            <a:r>
              <a:rPr lang="en-US" sz="1400" dirty="0">
                <a:ea typeface="Calibri" panose="020F0502020204030204" pitchFamily="34" charset="0"/>
              </a:rPr>
              <a:t> and it's what happens if you shine a flashlight or laser into a mirror: you get a well-defined beam of light bouncing back towards you. Most objects aren't smooth and highly polished: they're quite rough. So, when you shine light onto them, it's scattered all over the place. This is called </a:t>
            </a:r>
            <a:r>
              <a:rPr lang="en-US" sz="1400" b="1" dirty="0">
                <a:ea typeface="Calibri" panose="020F0502020204030204" pitchFamily="34" charset="0"/>
              </a:rPr>
              <a:t>diffuse reflection</a:t>
            </a:r>
            <a:r>
              <a:rPr lang="en-US" sz="1400" dirty="0">
                <a:ea typeface="Calibri" panose="020F0502020204030204" pitchFamily="34" charset="0"/>
              </a:rPr>
              <a:t> and it's how we see most objects around us as they scatter the light falling on them.</a:t>
            </a:r>
          </a:p>
          <a:p>
            <a:pPr lvl="1">
              <a:lnSpc>
                <a:spcPct val="107000"/>
              </a:lnSpc>
              <a:spcBef>
                <a:spcPts val="0"/>
              </a:spcBef>
              <a:spcAft>
                <a:spcPts val="800"/>
              </a:spcAft>
              <a:buFont typeface="Courier New" panose="02070309020205020404" pitchFamily="49" charset="0"/>
              <a:buChar char="o"/>
            </a:pPr>
            <a:r>
              <a:rPr lang="en-US" sz="1400" dirty="0">
                <a:ea typeface="Calibri" panose="020F0502020204030204" pitchFamily="34" charset="0"/>
              </a:rPr>
              <a:t>If you can see your face in something, it's specular reflection; if you can't see your face, it's diffuse reflection. Polish up a teaspoon and you can see your face quite clearly. But if the spoon is dirty, all the bits of dirt and dust are scattering light in all directions and your face disappears.</a:t>
            </a:r>
          </a:p>
        </p:txBody>
      </p:sp>
    </p:spTree>
    <p:extLst>
      <p:ext uri="{BB962C8B-B14F-4D97-AF65-F5344CB8AC3E}">
        <p14:creationId xmlns:p14="http://schemas.microsoft.com/office/powerpoint/2010/main" val="820603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B74C-9A04-67E1-8EE1-85A2A4FC57C4}"/>
              </a:ext>
            </a:extLst>
          </p:cNvPr>
          <p:cNvSpPr>
            <a:spLocks noGrp="1"/>
          </p:cNvSpPr>
          <p:nvPr>
            <p:ph type="title"/>
          </p:nvPr>
        </p:nvSpPr>
        <p:spPr>
          <a:xfrm>
            <a:off x="457200" y="152400"/>
            <a:ext cx="8229600" cy="685800"/>
          </a:xfrm>
        </p:spPr>
        <p:txBody>
          <a:bodyPr>
            <a:normAutofit/>
          </a:bodyPr>
          <a:lstStyle/>
          <a:p>
            <a:r>
              <a:rPr lang="en-US" sz="3200" b="1" dirty="0">
                <a:effectLst/>
                <a:latin typeface="Times New Roman" panose="02020603050405020304" pitchFamily="18" charset="0"/>
                <a:ea typeface="Calibri" panose="020F0502020204030204" pitchFamily="34" charset="0"/>
              </a:rPr>
              <a:t>How Light Behaves continued</a:t>
            </a:r>
            <a:endParaRPr lang="en-US" sz="3200" dirty="0"/>
          </a:p>
        </p:txBody>
      </p:sp>
      <p:sp>
        <p:nvSpPr>
          <p:cNvPr id="3" name="Content Placeholder 2">
            <a:extLst>
              <a:ext uri="{FF2B5EF4-FFF2-40B4-BE49-F238E27FC236}">
                <a16:creationId xmlns:a16="http://schemas.microsoft.com/office/drawing/2014/main" id="{5A8080D1-8581-067B-659A-3E1609517801}"/>
              </a:ext>
            </a:extLst>
          </p:cNvPr>
          <p:cNvSpPr>
            <a:spLocks noGrp="1"/>
          </p:cNvSpPr>
          <p:nvPr>
            <p:ph idx="1"/>
          </p:nvPr>
        </p:nvSpPr>
        <p:spPr>
          <a:xfrm>
            <a:off x="152400" y="609600"/>
            <a:ext cx="8763000" cy="5516563"/>
          </a:xfrm>
        </p:spPr>
        <p:txBody>
          <a:bodyPr>
            <a:normAutofit/>
          </a:bodyPr>
          <a:lstStyle/>
          <a:p>
            <a:pPr marL="0" marR="0" lvl="0" indent="0">
              <a:lnSpc>
                <a:spcPct val="107000"/>
              </a:lnSpc>
              <a:spcBef>
                <a:spcPts val="0"/>
              </a:spcBef>
              <a:spcAft>
                <a:spcPts val="0"/>
              </a:spcAft>
              <a:buNone/>
            </a:pPr>
            <a:r>
              <a:rPr lang="en-US" sz="1800" b="1" dirty="0">
                <a:effectLst/>
                <a:latin typeface="Times New Roman" panose="02020603050405020304" pitchFamily="18" charset="0"/>
                <a:ea typeface="Calibri" panose="020F0502020204030204" pitchFamily="34" charset="0"/>
              </a:rPr>
              <a:t>Refraction:</a:t>
            </a:r>
            <a:r>
              <a:rPr lang="en-US" sz="1800" b="1" dirty="0">
                <a:effectLst/>
                <a:ea typeface="Calibri" panose="020F0502020204030204" pitchFamily="34" charset="0"/>
              </a:rPr>
              <a:t> </a:t>
            </a:r>
            <a:endParaRPr lang="en-US" sz="1800" dirty="0">
              <a:effectLst/>
              <a:ea typeface="Calibri" panose="020F050202020403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rPr>
              <a:t>Light waves travel in straight lines through empty space (a vacuum), but more interesting things happen to them when they travel through other materials—especially when they move from one material to another. That's not unusual: we do the same thing ourselves.</a:t>
            </a:r>
          </a:p>
          <a:p>
            <a:pPr marL="742950" marR="0" lvl="1" indent="-285750">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rPr>
              <a:t>Have you noticed how your body slows down when you try to walk through water? You go racing down the beach at top speed but, as soon as you hit the sea, you slow right down. No matter how hard you try, you cannot run as quickly through water as through air. The dense liquid is harder to push out of the way, so it slows you down. Exactly the same thing happens to light if you shine it into water, glass, plastic or another more dense material: it slows down quite dramatically. This tends to make light waves bend—something we usually call refraction.</a:t>
            </a:r>
            <a:endParaRPr lang="en-US" sz="1600" dirty="0">
              <a:ea typeface="Calibri" panose="020F0502020204030204" pitchFamily="34" charset="0"/>
            </a:endParaRPr>
          </a:p>
          <a:p>
            <a:pPr lvl="1">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rPr>
              <a:t>Refraction is amazingly useful. If you wear eyeglasses, you probably know that the lenses they contain are curved-shape pieces of glass or plastic that bend (refract) the light from the things you're looking at.</a:t>
            </a:r>
          </a:p>
          <a:p>
            <a:pPr marL="742950" marR="0" lvl="1" indent="-285750">
              <a:lnSpc>
                <a:spcPct val="107000"/>
              </a:lnSpc>
              <a:spcBef>
                <a:spcPts val="0"/>
              </a:spcBef>
              <a:spcAft>
                <a:spcPts val="800"/>
              </a:spcAft>
              <a:buFont typeface="Courier New" panose="02070309020205020404" pitchFamily="49" charset="0"/>
              <a:buChar char="o"/>
            </a:pPr>
            <a:endParaRPr lang="en-US" sz="1400" dirty="0">
              <a:effectLst/>
              <a:ea typeface="Calibri" panose="020F0502020204030204" pitchFamily="34" charset="0"/>
            </a:endParaRPr>
          </a:p>
        </p:txBody>
      </p:sp>
      <p:sp>
        <p:nvSpPr>
          <p:cNvPr id="4" name="Footer Placeholder 3">
            <a:extLst>
              <a:ext uri="{FF2B5EF4-FFF2-40B4-BE49-F238E27FC236}">
                <a16:creationId xmlns:a16="http://schemas.microsoft.com/office/drawing/2014/main" id="{1AB963E0-9C1C-BBE4-D303-B02EBCDEBD34}"/>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80CD32B-3C84-6CC9-4CB4-8AB66550E675}"/>
              </a:ext>
            </a:extLst>
          </p:cNvPr>
          <p:cNvSpPr>
            <a:spLocks noGrp="1"/>
          </p:cNvSpPr>
          <p:nvPr>
            <p:ph type="sldNum" sz="quarter" idx="12"/>
          </p:nvPr>
        </p:nvSpPr>
        <p:spPr/>
        <p:txBody>
          <a:bodyPr/>
          <a:lstStyle/>
          <a:p>
            <a:r>
              <a:rPr lang="en-US"/>
              <a:t>SC13   </a:t>
            </a:r>
            <a:fld id="{F16B4639-4507-4FB0-9BAF-1283F1BE08C9}" type="slidenum">
              <a:rPr lang="en-US" smtClean="0"/>
              <a:pPr/>
              <a:t>19</a:t>
            </a:fld>
            <a:endParaRPr lang="en-US" dirty="0"/>
          </a:p>
        </p:txBody>
      </p:sp>
      <p:pic>
        <p:nvPicPr>
          <p:cNvPr id="8" name="Picture 7">
            <a:extLst>
              <a:ext uri="{FF2B5EF4-FFF2-40B4-BE49-F238E27FC236}">
                <a16:creationId xmlns:a16="http://schemas.microsoft.com/office/drawing/2014/main" id="{709C8C76-D4C7-0D2B-18BE-4C11A7D23A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5406" y="4191000"/>
            <a:ext cx="3429994" cy="2266950"/>
          </a:xfrm>
          <a:prstGeom prst="rect">
            <a:avLst/>
          </a:prstGeom>
          <a:noFill/>
        </p:spPr>
      </p:pic>
      <p:pic>
        <p:nvPicPr>
          <p:cNvPr id="9" name="Picture 8" descr="Refraction makes a drinking straw look bent in water">
            <a:extLst>
              <a:ext uri="{FF2B5EF4-FFF2-40B4-BE49-F238E27FC236}">
                <a16:creationId xmlns:a16="http://schemas.microsoft.com/office/drawing/2014/main" id="{94DDC7B9-F885-84FD-3737-D1272CA3EF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191000"/>
            <a:ext cx="1752600" cy="2255480"/>
          </a:xfrm>
          <a:prstGeom prst="rect">
            <a:avLst/>
          </a:prstGeom>
          <a:noFill/>
          <a:ln>
            <a:noFill/>
          </a:ln>
        </p:spPr>
      </p:pic>
    </p:spTree>
    <p:extLst>
      <p:ext uri="{BB962C8B-B14F-4D97-AF65-F5344CB8AC3E}">
        <p14:creationId xmlns:p14="http://schemas.microsoft.com/office/powerpoint/2010/main" val="240280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D936-93C2-40F5-9384-03F4C3501677}"/>
              </a:ext>
            </a:extLst>
          </p:cNvPr>
          <p:cNvSpPr>
            <a:spLocks noGrp="1"/>
          </p:cNvSpPr>
          <p:nvPr>
            <p:ph type="title"/>
          </p:nvPr>
        </p:nvSpPr>
        <p:spPr>
          <a:xfrm>
            <a:off x="457200" y="74434"/>
            <a:ext cx="8229600" cy="639762"/>
          </a:xfrm>
        </p:spPr>
        <p:txBody>
          <a:bodyPr>
            <a:normAutofit fontScale="90000"/>
          </a:bodyPr>
          <a:lstStyle/>
          <a:p>
            <a:r>
              <a:rPr lang="en-US" sz="3600" b="1" dirty="0"/>
              <a:t>Past Science Camp Themes &amp; Sites Visited</a:t>
            </a:r>
          </a:p>
        </p:txBody>
      </p:sp>
      <p:sp>
        <p:nvSpPr>
          <p:cNvPr id="4" name="Slide Number Placeholder 3">
            <a:extLst>
              <a:ext uri="{FF2B5EF4-FFF2-40B4-BE49-F238E27FC236}">
                <a16:creationId xmlns:a16="http://schemas.microsoft.com/office/drawing/2014/main" id="{236894B4-DE11-4CB9-B299-0D9136187C2D}"/>
              </a:ext>
            </a:extLst>
          </p:cNvPr>
          <p:cNvSpPr>
            <a:spLocks noGrp="1"/>
          </p:cNvSpPr>
          <p:nvPr>
            <p:ph type="sldNum" sz="quarter" idx="12"/>
          </p:nvPr>
        </p:nvSpPr>
        <p:spPr/>
        <p:txBody>
          <a:bodyPr/>
          <a:lstStyle/>
          <a:p>
            <a:r>
              <a:rPr lang="en-US" dirty="0"/>
              <a:t>SC13   </a:t>
            </a:r>
            <a:fld id="{F16B4639-4507-4FB0-9BAF-1283F1BE08C9}" type="slidenum">
              <a:rPr lang="en-US" smtClean="0"/>
              <a:pPr/>
              <a:t>2</a:t>
            </a:fld>
            <a:endParaRPr lang="en-US" dirty="0"/>
          </a:p>
        </p:txBody>
      </p:sp>
      <p:sp>
        <p:nvSpPr>
          <p:cNvPr id="5" name="TextBox 4">
            <a:extLst>
              <a:ext uri="{FF2B5EF4-FFF2-40B4-BE49-F238E27FC236}">
                <a16:creationId xmlns:a16="http://schemas.microsoft.com/office/drawing/2014/main" id="{F8017AAD-0101-42E1-9499-38C34D189342}"/>
              </a:ext>
            </a:extLst>
          </p:cNvPr>
          <p:cNvSpPr txBox="1"/>
          <p:nvPr/>
        </p:nvSpPr>
        <p:spPr>
          <a:xfrm>
            <a:off x="762000" y="581591"/>
            <a:ext cx="8077200" cy="6047809"/>
          </a:xfrm>
          <a:prstGeom prst="rect">
            <a:avLst/>
          </a:prstGeom>
          <a:noFill/>
        </p:spPr>
        <p:txBody>
          <a:bodyPr wrap="square" rtlCol="0">
            <a:spAutoFit/>
          </a:bodyPr>
          <a:lstStyle/>
          <a:p>
            <a:pPr marL="342900" indent="-342900">
              <a:buAutoNum type="arabicPeriod"/>
            </a:pPr>
            <a:r>
              <a:rPr lang="en-US" sz="1050" dirty="0">
                <a:latin typeface="Times New Roman" panose="02020603050405020304" pitchFamily="18" charset="0"/>
                <a:cs typeface="Times New Roman" panose="02020603050405020304" pitchFamily="18" charset="0"/>
              </a:rPr>
              <a:t>Nelson Cabin, Fishing, Condensation, Water Coloring, and Music</a:t>
            </a:r>
          </a:p>
          <a:p>
            <a:pPr marL="800100" lvl="1" indent="-342900">
              <a:buAutoNum type="arabicPeriod"/>
            </a:pPr>
            <a:r>
              <a:rPr lang="en-US" sz="800" dirty="0">
                <a:latin typeface="Times New Roman" panose="02020603050405020304" pitchFamily="18" charset="0"/>
                <a:cs typeface="Times New Roman" panose="02020603050405020304" pitchFamily="18" charset="0"/>
              </a:rPr>
              <a:t>Nelson Cabin</a:t>
            </a:r>
          </a:p>
          <a:p>
            <a:pPr marL="800100" lvl="1" indent="-342900">
              <a:buAutoNum type="arabicPeriod"/>
            </a:pPr>
            <a:r>
              <a:rPr lang="en-US" sz="800" dirty="0">
                <a:latin typeface="Times New Roman" panose="02020603050405020304" pitchFamily="18" charset="0"/>
                <a:cs typeface="Times New Roman" panose="02020603050405020304" pitchFamily="18" charset="0"/>
              </a:rPr>
              <a:t>Panquich Lake</a:t>
            </a:r>
          </a:p>
          <a:p>
            <a:pPr marL="800100" lvl="1" indent="-342900">
              <a:buAutoNum type="arabicPeriod"/>
            </a:pPr>
            <a:r>
              <a:rPr lang="en-US" sz="800" dirty="0">
                <a:latin typeface="Times New Roman" panose="02020603050405020304" pitchFamily="18" charset="0"/>
                <a:cs typeface="Times New Roman" panose="02020603050405020304" pitchFamily="18" charset="0"/>
              </a:rPr>
              <a:t>Swimming at Cedar City Aquatics Center</a:t>
            </a:r>
          </a:p>
          <a:p>
            <a:pPr marL="342900" indent="-342900">
              <a:buAutoNum type="arabicPeriod"/>
            </a:pPr>
            <a:r>
              <a:rPr lang="en-US" sz="1050" dirty="0">
                <a:latin typeface="Times New Roman" panose="02020603050405020304" pitchFamily="18" charset="0"/>
                <a:cs typeface="Times New Roman" panose="02020603050405020304" pitchFamily="18" charset="0"/>
              </a:rPr>
              <a:t>Mining Range, Frisco, Silver Reef, Iron Town, Astronomy at Frisco Peak, Archery</a:t>
            </a:r>
          </a:p>
          <a:p>
            <a:pPr marL="800100" lvl="1" indent="-342900">
              <a:buAutoNum type="arabicPeriod"/>
            </a:pPr>
            <a:r>
              <a:rPr lang="en-US" sz="800" dirty="0">
                <a:latin typeface="Times New Roman" panose="02020603050405020304" pitchFamily="18" charset="0"/>
                <a:cs typeface="Times New Roman" panose="02020603050405020304" pitchFamily="18" charset="0"/>
              </a:rPr>
              <a:t>Nelson Cabin, Kolob Reservoir, Silver Reef, Snow Canyon, Volcano</a:t>
            </a:r>
          </a:p>
          <a:p>
            <a:pPr marL="800100" lvl="1" indent="-342900">
              <a:buAutoNum type="arabicPeriod"/>
            </a:pPr>
            <a:r>
              <a:rPr lang="en-US" sz="800" dirty="0">
                <a:latin typeface="Times New Roman" panose="02020603050405020304" pitchFamily="18" charset="0"/>
                <a:cs typeface="Times New Roman" panose="02020603050405020304" pitchFamily="18" charset="0"/>
              </a:rPr>
              <a:t>Parowan Gap, Rack Range Mines, Frisco, Frisco UU Telescope</a:t>
            </a:r>
          </a:p>
          <a:p>
            <a:pPr marL="800100" lvl="1" indent="-342900">
              <a:buAutoNum type="arabicPeriod"/>
            </a:pPr>
            <a:r>
              <a:rPr lang="en-US" sz="800" dirty="0">
                <a:latin typeface="Times New Roman" panose="02020603050405020304" pitchFamily="18" charset="0"/>
                <a:cs typeface="Times New Roman" panose="02020603050405020304" pitchFamily="18" charset="0"/>
              </a:rPr>
              <a:t>Iron Mine, Iron Town</a:t>
            </a:r>
          </a:p>
          <a:p>
            <a:pPr marL="342900" indent="-342900">
              <a:buAutoNum type="arabicPeriod"/>
            </a:pPr>
            <a:r>
              <a:rPr lang="en-US" sz="1050" dirty="0">
                <a:latin typeface="Times New Roman" panose="02020603050405020304" pitchFamily="18" charset="0"/>
                <a:cs typeface="Times New Roman" panose="02020603050405020304" pitchFamily="18" charset="0"/>
              </a:rPr>
              <a:t>Geocaching, Mammoth Cave, Cascade Falls, and Cedar City Cemetery</a:t>
            </a:r>
          </a:p>
          <a:p>
            <a:pPr marL="800100" lvl="1" indent="-342900">
              <a:buAutoNum type="arabicPeriod"/>
            </a:pPr>
            <a:r>
              <a:rPr lang="en-US" sz="800" dirty="0">
                <a:latin typeface="Times New Roman" panose="02020603050405020304" pitchFamily="18" charset="0"/>
                <a:cs typeface="Times New Roman" panose="02020603050405020304" pitchFamily="18" charset="0"/>
              </a:rPr>
              <a:t>Nelson Farm, Fiddler’s Canyon, </a:t>
            </a:r>
          </a:p>
          <a:p>
            <a:pPr marL="800100" lvl="1" indent="-342900">
              <a:buAutoNum type="arabicPeriod"/>
            </a:pPr>
            <a:r>
              <a:rPr lang="en-US" sz="800" dirty="0">
                <a:latin typeface="Times New Roman" panose="02020603050405020304" pitchFamily="18" charset="0"/>
                <a:cs typeface="Times New Roman" panose="02020603050405020304" pitchFamily="18" charset="0"/>
              </a:rPr>
              <a:t>Boys to Mammoth Cave, Cascade Falls and Girls to St. George and Pottery Making</a:t>
            </a:r>
          </a:p>
          <a:p>
            <a:pPr marL="800100" lvl="1" indent="-342900">
              <a:buAutoNum type="arabicPeriod"/>
            </a:pPr>
            <a:r>
              <a:rPr lang="en-US" sz="800" dirty="0">
                <a:latin typeface="Times New Roman" panose="02020603050405020304" pitchFamily="18" charset="0"/>
                <a:cs typeface="Times New Roman" panose="02020603050405020304" pitchFamily="18" charset="0"/>
              </a:rPr>
              <a:t>Cedar City Cemetery</a:t>
            </a:r>
          </a:p>
          <a:p>
            <a:pPr marL="342900" indent="-342900">
              <a:buAutoNum type="arabicPeriod"/>
            </a:pPr>
            <a:r>
              <a:rPr lang="en-US" sz="1050" dirty="0">
                <a:latin typeface="Times New Roman" panose="02020603050405020304" pitchFamily="18" charset="0"/>
                <a:cs typeface="Times New Roman" panose="02020603050405020304" pitchFamily="18" charset="0"/>
              </a:rPr>
              <a:t>Volcanoes, Classy Closets, Maps, Surveying, Sand Painting, and Genealogy</a:t>
            </a:r>
          </a:p>
          <a:p>
            <a:pPr marL="800100" lvl="1" indent="-342900">
              <a:buAutoNum type="arabicPeriod"/>
            </a:pPr>
            <a:r>
              <a:rPr lang="en-US" sz="800" dirty="0">
                <a:latin typeface="Times New Roman" panose="02020603050405020304" pitchFamily="18" charset="0"/>
                <a:cs typeface="Times New Roman" panose="02020603050405020304" pitchFamily="18" charset="0"/>
              </a:rPr>
              <a:t>Condo, Snow Canyon Volcanoes, Classy Closets, Fiddler’s Canyon</a:t>
            </a:r>
          </a:p>
          <a:p>
            <a:pPr marL="800100" lvl="1" indent="-342900">
              <a:buAutoNum type="arabicPeriod"/>
            </a:pPr>
            <a:r>
              <a:rPr lang="en-US" sz="800" dirty="0">
                <a:latin typeface="Times New Roman" panose="02020603050405020304" pitchFamily="18" charset="0"/>
                <a:cs typeface="Times New Roman" panose="02020603050405020304" pitchFamily="18" charset="0"/>
              </a:rPr>
              <a:t>Nelson Farm to survey, Nelson Cabin</a:t>
            </a:r>
          </a:p>
          <a:p>
            <a:pPr marL="800100" lvl="1" indent="-342900">
              <a:buAutoNum type="arabicPeriod"/>
            </a:pPr>
            <a:r>
              <a:rPr lang="en-US" sz="800" dirty="0">
                <a:latin typeface="Times New Roman" panose="02020603050405020304" pitchFamily="18" charset="0"/>
                <a:cs typeface="Times New Roman" panose="02020603050405020304" pitchFamily="18" charset="0"/>
              </a:rPr>
              <a:t>Cedar City 24</a:t>
            </a:r>
            <a:r>
              <a:rPr lang="en-US" sz="800" baseline="30000" dirty="0">
                <a:latin typeface="Times New Roman" panose="02020603050405020304" pitchFamily="18" charset="0"/>
                <a:cs typeface="Times New Roman" panose="02020603050405020304" pitchFamily="18" charset="0"/>
              </a:rPr>
              <a:t>th</a:t>
            </a:r>
            <a:r>
              <a:rPr lang="en-US" sz="800" dirty="0">
                <a:latin typeface="Times New Roman" panose="02020603050405020304" pitchFamily="18" charset="0"/>
                <a:cs typeface="Times New Roman" panose="02020603050405020304" pitchFamily="18" charset="0"/>
              </a:rPr>
              <a:t> of July Parade</a:t>
            </a:r>
          </a:p>
          <a:p>
            <a:pPr marL="342900" indent="-342900">
              <a:buAutoNum type="arabicPeriod"/>
            </a:pPr>
            <a:r>
              <a:rPr lang="en-US" sz="1050" dirty="0">
                <a:latin typeface="Times New Roman" panose="02020603050405020304" pitchFamily="18" charset="0"/>
                <a:cs typeface="Times New Roman" panose="02020603050405020304" pitchFamily="18" charset="0"/>
              </a:rPr>
              <a:t>Patterns, Horse Riding, Internet, Be-a-man-campout</a:t>
            </a:r>
          </a:p>
          <a:p>
            <a:pPr marL="800100" lvl="1" indent="-342900">
              <a:buAutoNum type="arabicPeriod"/>
            </a:pPr>
            <a:r>
              <a:rPr lang="en-US" sz="800" dirty="0">
                <a:latin typeface="Times New Roman" panose="02020603050405020304" pitchFamily="18" charset="0"/>
                <a:cs typeface="Times New Roman" panose="02020603050405020304" pitchFamily="18" charset="0"/>
              </a:rPr>
              <a:t>Dust Devil Ranch, InfoWest, Fiddler’s Canyon</a:t>
            </a:r>
          </a:p>
          <a:p>
            <a:pPr marL="800100" lvl="1" indent="-342900">
              <a:buAutoNum type="arabicPeriod"/>
            </a:pPr>
            <a:r>
              <a:rPr lang="en-US" sz="800" dirty="0">
                <a:latin typeface="Times New Roman" panose="02020603050405020304" pitchFamily="18" charset="0"/>
                <a:cs typeface="Times New Roman" panose="02020603050405020304" pitchFamily="18" charset="0"/>
              </a:rPr>
              <a:t>Nelson Cabin</a:t>
            </a:r>
          </a:p>
          <a:p>
            <a:pPr marL="800100" lvl="1" indent="-342900">
              <a:buAutoNum type="arabicPeriod"/>
            </a:pPr>
            <a:r>
              <a:rPr lang="en-US" sz="800" dirty="0">
                <a:latin typeface="Times New Roman" panose="02020603050405020304" pitchFamily="18" charset="0"/>
                <a:cs typeface="Times New Roman" panose="02020603050405020304" pitchFamily="18" charset="0"/>
              </a:rPr>
              <a:t>Cedar City July 4</a:t>
            </a:r>
            <a:r>
              <a:rPr lang="en-US" sz="800" baseline="30000" dirty="0">
                <a:latin typeface="Times New Roman" panose="02020603050405020304" pitchFamily="18" charset="0"/>
                <a:cs typeface="Times New Roman" panose="02020603050405020304" pitchFamily="18" charset="0"/>
              </a:rPr>
              <a:t>th</a:t>
            </a:r>
            <a:r>
              <a:rPr lang="en-US" sz="800" dirty="0">
                <a:latin typeface="Times New Roman" panose="02020603050405020304" pitchFamily="18" charset="0"/>
                <a:cs typeface="Times New Roman" panose="02020603050405020304" pitchFamily="18" charset="0"/>
              </a:rPr>
              <a:t> Parade</a:t>
            </a:r>
          </a:p>
          <a:p>
            <a:pPr marL="342900" indent="-342900">
              <a:buFontTx/>
              <a:buAutoNum type="arabicPeriod"/>
            </a:pPr>
            <a:r>
              <a:rPr lang="en-US" sz="1050" dirty="0">
                <a:latin typeface="Times New Roman" panose="02020603050405020304" pitchFamily="18" charset="0"/>
                <a:cs typeface="Times New Roman" panose="02020603050405020304" pitchFamily="18" charset="0"/>
              </a:rPr>
              <a:t>Music &amp; Spoken Word, SilencerCo, Indian Tribes &amp; Archaeology, Solar Astronomy</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Family Discovery Center, Sophie &amp; Dallin’s Baptism, SilencerCo, Music &amp; Spoken Word, UU Science Museum</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Freemont Indian Museum, Boulder Anasazi Ruins, Escalante Petrified Forest, Bryce Canyon</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Parowan Gap, Solar Astronomy, Nelson Cabin, Uncle Des’ &amp; Aunt Sara’s, Swimming</a:t>
            </a:r>
          </a:p>
          <a:p>
            <a:pPr marL="342900" indent="-342900">
              <a:buFontTx/>
              <a:buAutoNum type="arabicPeriod"/>
            </a:pPr>
            <a:r>
              <a:rPr lang="en-US" sz="1050" dirty="0">
                <a:latin typeface="Times New Roman" panose="02020603050405020304" pitchFamily="18" charset="0"/>
                <a:cs typeface="Times New Roman" panose="02020603050405020304" pitchFamily="18" charset="0"/>
              </a:rPr>
              <a:t>Rock Cutting, SUU Museum, Computer Hardware and Software, Cabin</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1</a:t>
            </a:r>
            <a:r>
              <a:rPr lang="en-US" sz="800" baseline="30000" dirty="0">
                <a:latin typeface="Times New Roman" panose="02020603050405020304" pitchFamily="18" charset="0"/>
                <a:cs typeface="Times New Roman" panose="02020603050405020304" pitchFamily="18" charset="0"/>
              </a:rPr>
              <a:t>st</a:t>
            </a:r>
            <a:r>
              <a:rPr lang="en-US" sz="800" dirty="0">
                <a:latin typeface="Times New Roman" panose="02020603050405020304" pitchFamily="18" charset="0"/>
                <a:cs typeface="Times New Roman" panose="02020603050405020304" pitchFamily="18" charset="0"/>
              </a:rPr>
              <a:t> Annual Fun Run / Walk, rock collection Bloody Ridge, rock cutting and polishing</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HTML at SUU, and Lego Robots at Nelson Cabin</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Astronomy at Nelson Cabin, Bottle Rockets, and having a good time</a:t>
            </a:r>
          </a:p>
          <a:p>
            <a:pPr marL="342900" indent="-342900">
              <a:buFontTx/>
              <a:buAutoNum type="arabicPeriod"/>
            </a:pPr>
            <a:r>
              <a:rPr lang="en-US" sz="1050" dirty="0">
                <a:latin typeface="Times New Roman" panose="02020603050405020304" pitchFamily="18" charset="0"/>
                <a:cs typeface="Times New Roman" panose="02020603050405020304" pitchFamily="18" charset="0"/>
              </a:rPr>
              <a:t>8G: Geography, Genetics, Genealogy, Grandma, Grandpa, Geology, Geophysics, &amp; Guitar</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Watered garden, 2</a:t>
            </a:r>
            <a:r>
              <a:rPr lang="en-US" sz="800" baseline="30000" dirty="0">
                <a:latin typeface="Times New Roman" panose="02020603050405020304" pitchFamily="18" charset="0"/>
                <a:cs typeface="Times New Roman" panose="02020603050405020304" pitchFamily="18" charset="0"/>
              </a:rPr>
              <a:t>nd</a:t>
            </a:r>
            <a:r>
              <a:rPr lang="en-US" sz="800" dirty="0">
                <a:latin typeface="Times New Roman" panose="02020603050405020304" pitchFamily="18" charset="0"/>
                <a:cs typeface="Times New Roman" panose="02020603050405020304" pitchFamily="18" charset="0"/>
              </a:rPr>
              <a:t> Annual Fun Run / Walk, Iron Springs, Iron Town, Genetics, Cabin, Guitar</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Zion, Angels Landing &amp; Emerald Pools, Geophysical Slides</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Bottle Rockets, swimming, and having a good time</a:t>
            </a:r>
            <a:r>
              <a:rPr lang="en-US" sz="1050" dirty="0">
                <a:latin typeface="Times New Roman" panose="02020603050405020304" pitchFamily="18" charset="0"/>
                <a:cs typeface="Times New Roman" panose="02020603050405020304" pitchFamily="18" charset="0"/>
              </a:rPr>
              <a:t> </a:t>
            </a:r>
          </a:p>
          <a:p>
            <a:pPr marL="342900" indent="-342900">
              <a:buFontTx/>
              <a:buAutoNum type="arabicPeriod"/>
            </a:pPr>
            <a:r>
              <a:rPr lang="en-US" sz="1050" dirty="0">
                <a:latin typeface="Times New Roman" panose="02020603050405020304" pitchFamily="18" charset="0"/>
                <a:cs typeface="Times New Roman" panose="02020603050405020304" pitchFamily="18" charset="0"/>
              </a:rPr>
              <a:t>Garden of the Gods, Drones, Intercontinental Divide, Teepee, Salida Hot Springs, University Mountains</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Bow &amp; Arrows, Drone, Intercontinental Divide</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Guitar and Buena Vista 4</a:t>
            </a:r>
            <a:r>
              <a:rPr lang="en-US" sz="800" baseline="30000" dirty="0">
                <a:latin typeface="Times New Roman" panose="02020603050405020304" pitchFamily="18" charset="0"/>
                <a:cs typeface="Times New Roman" panose="02020603050405020304" pitchFamily="18" charset="0"/>
              </a:rPr>
              <a:t>th</a:t>
            </a:r>
            <a:r>
              <a:rPr lang="en-US" sz="800" dirty="0">
                <a:latin typeface="Times New Roman" panose="02020603050405020304" pitchFamily="18" charset="0"/>
                <a:cs typeface="Times New Roman" panose="02020603050405020304" pitchFamily="18" charset="0"/>
              </a:rPr>
              <a:t> of July Parade</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Mount Antero, Hot Springs at Salida, Teepee</a:t>
            </a:r>
            <a:endParaRPr lang="en-US" sz="1050" dirty="0">
              <a:latin typeface="Times New Roman" panose="02020603050405020304" pitchFamily="18" charset="0"/>
              <a:cs typeface="Times New Roman" panose="02020603050405020304" pitchFamily="18" charset="0"/>
            </a:endParaRPr>
          </a:p>
          <a:p>
            <a:pPr marL="342900" indent="-342900">
              <a:buFontTx/>
              <a:buAutoNum type="arabicPeriod"/>
            </a:pPr>
            <a:r>
              <a:rPr lang="en-US" sz="1050" dirty="0">
                <a:latin typeface="Times New Roman" panose="02020603050405020304" pitchFamily="18" charset="0"/>
                <a:cs typeface="Times New Roman" panose="02020603050405020304" pitchFamily="18" charset="0"/>
              </a:rPr>
              <a:t>Eisenhower Park, Guadalupe River, i-Fly, Cave Without a Name, Alamo, San Antonio</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Hike to overlook San Antonio, i-Fly, swimming Guadalupe River State Park</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Cave without a Name, Singing, Rob Nelson on Sound and Music</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Alamo, Wax Museum, San Antonio Riverwalk</a:t>
            </a:r>
            <a:endParaRPr lang="en-US" sz="1050" dirty="0">
              <a:latin typeface="Times New Roman" panose="02020603050405020304" pitchFamily="18" charset="0"/>
              <a:cs typeface="Times New Roman" panose="02020603050405020304" pitchFamily="18" charset="0"/>
            </a:endParaRPr>
          </a:p>
          <a:p>
            <a:pPr marL="342900" indent="-342900">
              <a:buFontTx/>
              <a:buAutoNum type="arabicPeriod"/>
            </a:pPr>
            <a:r>
              <a:rPr lang="en-US" sz="1050" dirty="0">
                <a:latin typeface="Times New Roman" panose="02020603050405020304" pitchFamily="18" charset="0"/>
                <a:cs typeface="Times New Roman" panose="02020603050405020304" pitchFamily="18" charset="0"/>
              </a:rPr>
              <a:t>Engines, Ghost Towns and Kilns, Nelson Cabin, Al Matheson’s Place, Iron Springs Resort</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Fisco, Kiln Springs, Nelson Cabin</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Teepees at Nelson Cabin, water races, Dutch Oven</a:t>
            </a:r>
          </a:p>
          <a:p>
            <a:pPr marL="800100" lvl="1" indent="-342900">
              <a:buFontTx/>
              <a:buAutoNum type="arabicPeriod"/>
            </a:pPr>
            <a:r>
              <a:rPr lang="en-US" sz="800" dirty="0">
                <a:latin typeface="Times New Roman" panose="02020603050405020304" pitchFamily="18" charset="0"/>
                <a:cs typeface="Times New Roman" panose="02020603050405020304" pitchFamily="18" charset="0"/>
              </a:rPr>
              <a:t>Matheson Engines, 4-wheelers, Iron Springs statues, Bottle Rockets, Ride in a Tesla</a:t>
            </a:r>
          </a:p>
        </p:txBody>
      </p:sp>
      <p:sp>
        <p:nvSpPr>
          <p:cNvPr id="6" name="Footer Placeholder 5">
            <a:extLst>
              <a:ext uri="{FF2B5EF4-FFF2-40B4-BE49-F238E27FC236}">
                <a16:creationId xmlns:a16="http://schemas.microsoft.com/office/drawing/2014/main" id="{770645A5-BDD5-443D-9FF1-37558941D1A9}"/>
              </a:ext>
            </a:extLst>
          </p:cNvPr>
          <p:cNvSpPr>
            <a:spLocks noGrp="1"/>
          </p:cNvSpPr>
          <p:nvPr>
            <p:ph type="ftr" sz="quarter" idx="11"/>
          </p:nvPr>
        </p:nvSpPr>
        <p:spPr/>
        <p:txBody>
          <a:bodyPr/>
          <a:lstStyle/>
          <a:p>
            <a:r>
              <a:rPr lang="en-US" dirty="0"/>
              <a:t>Copyright © 2022 Walden 3-D, Inc.</a:t>
            </a:r>
          </a:p>
        </p:txBody>
      </p:sp>
      <p:sp>
        <p:nvSpPr>
          <p:cNvPr id="9" name="TextBox 8">
            <a:extLst>
              <a:ext uri="{FF2B5EF4-FFF2-40B4-BE49-F238E27FC236}">
                <a16:creationId xmlns:a16="http://schemas.microsoft.com/office/drawing/2014/main" id="{9850DCB0-97F6-A477-4500-6B4D237898FD}"/>
              </a:ext>
            </a:extLst>
          </p:cNvPr>
          <p:cNvSpPr txBox="1"/>
          <p:nvPr/>
        </p:nvSpPr>
        <p:spPr>
          <a:xfrm>
            <a:off x="5791200" y="1447800"/>
            <a:ext cx="3200400" cy="62324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12.   Warner Cabin, Gravity, Zip Lines, &amp; Experiments</a:t>
            </a:r>
          </a:p>
          <a:p>
            <a:pPr marL="800100" lvl="1" indent="-342900">
              <a:buAutoNum type="arabicPeriod"/>
            </a:pPr>
            <a:r>
              <a:rPr lang="en-US" sz="800" dirty="0">
                <a:latin typeface="Times New Roman" panose="02020603050405020304" pitchFamily="18" charset="0"/>
                <a:cs typeface="Times New Roman" panose="02020603050405020304" pitchFamily="18" charset="0"/>
              </a:rPr>
              <a:t>Warmer Cabin and Panquich Lake</a:t>
            </a:r>
          </a:p>
          <a:p>
            <a:pPr marL="800100" lvl="1" indent="-342900">
              <a:buAutoNum type="arabicPeriod"/>
            </a:pPr>
            <a:r>
              <a:rPr lang="en-US" sz="800" dirty="0">
                <a:latin typeface="Times New Roman" panose="02020603050405020304" pitchFamily="18" charset="0"/>
                <a:cs typeface="Times New Roman" panose="02020603050405020304" pitchFamily="18" charset="0"/>
              </a:rPr>
              <a:t>Marysville Zip Line &amp; Lazy River</a:t>
            </a:r>
          </a:p>
          <a:p>
            <a:pPr marL="800100" lvl="1" indent="-342900">
              <a:buAutoNum type="arabicPeriod"/>
            </a:pPr>
            <a:r>
              <a:rPr lang="en-US" sz="800" dirty="0">
                <a:latin typeface="Times New Roman" panose="02020603050405020304" pitchFamily="18" charset="0"/>
                <a:cs typeface="Times New Roman" panose="02020603050405020304" pitchFamily="18" charset="0"/>
              </a:rPr>
              <a:t>Bryce Canyon and Gravity Experiments</a:t>
            </a:r>
          </a:p>
        </p:txBody>
      </p:sp>
    </p:spTree>
    <p:extLst>
      <p:ext uri="{BB962C8B-B14F-4D97-AF65-F5344CB8AC3E}">
        <p14:creationId xmlns:p14="http://schemas.microsoft.com/office/powerpoint/2010/main" val="1569319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B74C-9A04-67E1-8EE1-85A2A4FC57C4}"/>
              </a:ext>
            </a:extLst>
          </p:cNvPr>
          <p:cNvSpPr>
            <a:spLocks noGrp="1"/>
          </p:cNvSpPr>
          <p:nvPr>
            <p:ph type="title"/>
          </p:nvPr>
        </p:nvSpPr>
        <p:spPr>
          <a:xfrm>
            <a:off x="457200" y="152400"/>
            <a:ext cx="8229600" cy="685800"/>
          </a:xfrm>
        </p:spPr>
        <p:txBody>
          <a:bodyPr>
            <a:normAutofit/>
          </a:bodyPr>
          <a:lstStyle/>
          <a:p>
            <a:r>
              <a:rPr lang="en-US" sz="3200" b="1" dirty="0">
                <a:effectLst/>
                <a:latin typeface="Times New Roman" panose="02020603050405020304" pitchFamily="18" charset="0"/>
                <a:ea typeface="Calibri" panose="020F0502020204030204" pitchFamily="34" charset="0"/>
              </a:rPr>
              <a:t>How Light Behaves continued</a:t>
            </a:r>
            <a:endParaRPr lang="en-US" sz="3200" dirty="0"/>
          </a:p>
        </p:txBody>
      </p:sp>
      <p:sp>
        <p:nvSpPr>
          <p:cNvPr id="3" name="Content Placeholder 2">
            <a:extLst>
              <a:ext uri="{FF2B5EF4-FFF2-40B4-BE49-F238E27FC236}">
                <a16:creationId xmlns:a16="http://schemas.microsoft.com/office/drawing/2014/main" id="{5A8080D1-8581-067B-659A-3E1609517801}"/>
              </a:ext>
            </a:extLst>
          </p:cNvPr>
          <p:cNvSpPr>
            <a:spLocks noGrp="1"/>
          </p:cNvSpPr>
          <p:nvPr>
            <p:ph idx="1"/>
          </p:nvPr>
        </p:nvSpPr>
        <p:spPr>
          <a:xfrm>
            <a:off x="152400" y="609601"/>
            <a:ext cx="8763000" cy="4267200"/>
          </a:xfrm>
        </p:spPr>
        <p:txBody>
          <a:bodyPr>
            <a:normAutofit/>
          </a:bodyPr>
          <a:lstStyle/>
          <a:p>
            <a:pPr marL="0" indent="0">
              <a:lnSpc>
                <a:spcPct val="107000"/>
              </a:lnSpc>
              <a:spcBef>
                <a:spcPts val="0"/>
              </a:spcBef>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Diffraction</a:t>
            </a:r>
            <a:r>
              <a:rPr lang="en-US" sz="1800" b="1" dirty="0">
                <a:effectLst/>
                <a:latin typeface="Times New Roman" panose="02020603050405020304" pitchFamily="18" charset="0"/>
                <a:ea typeface="Calibri" panose="020F0502020204030204" pitchFamily="34" charset="0"/>
              </a:rPr>
              <a:t>:</a:t>
            </a:r>
            <a:r>
              <a:rPr lang="en-US" sz="1800" b="1" dirty="0">
                <a:effectLst/>
                <a:ea typeface="Calibri" panose="020F0502020204030204" pitchFamily="34" charset="0"/>
              </a:rPr>
              <a:t> </a:t>
            </a:r>
            <a:endParaRPr lang="en-US" sz="1800" dirty="0">
              <a:effectLst/>
              <a:ea typeface="Calibri" panose="020F050202020403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rPr>
              <a:t>We can hear sounds bending round doorways, but we can't see round corners—why is that? Like light, sound travels in the form of waves (they're very different kinds of waves, but the idea of energy traveling in a wave pattern is broadly the same). Sound waves tend to range in size from a few centimeters to a few meters, and they will spread out when they come to an opening that is roughly the same size as they are—something like a doorway, for example. If sound is rushing down a corridor in your general direction and there's a doorway opening onto the room where you're sitting, the sound waves will spread in through the doorway and travel to your ears.</a:t>
            </a:r>
          </a:p>
          <a:p>
            <a:pPr marL="742950" marR="0" lvl="1" indent="-285750">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rPr>
              <a:t>The same thing does not happen with light. But light will spread out in an identical way if you shine it on a tiny opening that's of roughly similar size to its wavelength. You may have noticed this effect, which is called diffraction, if you screw your eyes up and look at a streetlight in the dark. As your eyes close, the light seems to spread out in strange stripes as it squeezes through the narrow gaps between your eyelids and eyelashes. The tighter you close your eyes, the more the light spreads (until it disappears when you close your eyes completely).</a:t>
            </a:r>
          </a:p>
        </p:txBody>
      </p:sp>
      <p:sp>
        <p:nvSpPr>
          <p:cNvPr id="4" name="Footer Placeholder 3">
            <a:extLst>
              <a:ext uri="{FF2B5EF4-FFF2-40B4-BE49-F238E27FC236}">
                <a16:creationId xmlns:a16="http://schemas.microsoft.com/office/drawing/2014/main" id="{1AB963E0-9C1C-BBE4-D303-B02EBCDEBD34}"/>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80CD32B-3C84-6CC9-4CB4-8AB66550E675}"/>
              </a:ext>
            </a:extLst>
          </p:cNvPr>
          <p:cNvSpPr>
            <a:spLocks noGrp="1"/>
          </p:cNvSpPr>
          <p:nvPr>
            <p:ph type="sldNum" sz="quarter" idx="12"/>
          </p:nvPr>
        </p:nvSpPr>
        <p:spPr/>
        <p:txBody>
          <a:bodyPr/>
          <a:lstStyle/>
          <a:p>
            <a:r>
              <a:rPr lang="en-US"/>
              <a:t>SC13   </a:t>
            </a:r>
            <a:fld id="{F16B4639-4507-4FB0-9BAF-1283F1BE08C9}" type="slidenum">
              <a:rPr lang="en-US" smtClean="0"/>
              <a:pPr/>
              <a:t>20</a:t>
            </a:fld>
            <a:endParaRPr lang="en-US" dirty="0"/>
          </a:p>
        </p:txBody>
      </p:sp>
      <p:pic>
        <p:nvPicPr>
          <p:cNvPr id="10" name="Picture 9" descr="How laser light produces a diffraction pattern when it passes through a slit.">
            <a:extLst>
              <a:ext uri="{FF2B5EF4-FFF2-40B4-BE49-F238E27FC236}">
                <a16:creationId xmlns:a16="http://schemas.microsoft.com/office/drawing/2014/main" id="{2C4671D7-2139-78DA-056D-71CF96EEF2FB}"/>
              </a:ext>
            </a:extLst>
          </p:cNvPr>
          <p:cNvPicPr>
            <a:picLocks noChangeAspect="1"/>
          </p:cNvPicPr>
          <p:nvPr/>
        </p:nvPicPr>
        <p:blipFill>
          <a:blip r:embed="rId2">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2895600" y="4648200"/>
            <a:ext cx="3734435" cy="1865039"/>
          </a:xfrm>
          <a:prstGeom prst="rect">
            <a:avLst/>
          </a:prstGeom>
          <a:noFill/>
          <a:ln>
            <a:noFill/>
          </a:ln>
        </p:spPr>
      </p:pic>
    </p:spTree>
    <p:extLst>
      <p:ext uri="{BB962C8B-B14F-4D97-AF65-F5344CB8AC3E}">
        <p14:creationId xmlns:p14="http://schemas.microsoft.com/office/powerpoint/2010/main" val="50972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B74C-9A04-67E1-8EE1-85A2A4FC57C4}"/>
              </a:ext>
            </a:extLst>
          </p:cNvPr>
          <p:cNvSpPr>
            <a:spLocks noGrp="1"/>
          </p:cNvSpPr>
          <p:nvPr>
            <p:ph type="title"/>
          </p:nvPr>
        </p:nvSpPr>
        <p:spPr>
          <a:xfrm>
            <a:off x="457200" y="152400"/>
            <a:ext cx="8229600" cy="685800"/>
          </a:xfrm>
        </p:spPr>
        <p:txBody>
          <a:bodyPr>
            <a:normAutofit/>
          </a:bodyPr>
          <a:lstStyle/>
          <a:p>
            <a:r>
              <a:rPr lang="en-US" sz="3200" b="1" dirty="0">
                <a:effectLst/>
                <a:latin typeface="Times New Roman" panose="02020603050405020304" pitchFamily="18" charset="0"/>
                <a:ea typeface="Calibri" panose="020F0502020204030204" pitchFamily="34" charset="0"/>
              </a:rPr>
              <a:t>How Light Behaves continued</a:t>
            </a:r>
            <a:endParaRPr lang="en-US" sz="3200" dirty="0"/>
          </a:p>
        </p:txBody>
      </p:sp>
      <p:sp>
        <p:nvSpPr>
          <p:cNvPr id="3" name="Content Placeholder 2">
            <a:extLst>
              <a:ext uri="{FF2B5EF4-FFF2-40B4-BE49-F238E27FC236}">
                <a16:creationId xmlns:a16="http://schemas.microsoft.com/office/drawing/2014/main" id="{5A8080D1-8581-067B-659A-3E1609517801}"/>
              </a:ext>
            </a:extLst>
          </p:cNvPr>
          <p:cNvSpPr>
            <a:spLocks noGrp="1"/>
          </p:cNvSpPr>
          <p:nvPr>
            <p:ph idx="1"/>
          </p:nvPr>
        </p:nvSpPr>
        <p:spPr>
          <a:xfrm>
            <a:off x="152400" y="609600"/>
            <a:ext cx="8305800" cy="5516563"/>
          </a:xfrm>
        </p:spPr>
        <p:txBody>
          <a:bodyPr>
            <a:normAutofit/>
          </a:bodyPr>
          <a:lstStyle/>
          <a:p>
            <a:pPr marL="0" indent="0">
              <a:lnSpc>
                <a:spcPct val="107000"/>
              </a:lnSpc>
              <a:spcBef>
                <a:spcPts val="0"/>
              </a:spcBef>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Interference</a:t>
            </a:r>
            <a:r>
              <a:rPr lang="en-US" sz="1800" b="1" dirty="0">
                <a:effectLst/>
                <a:latin typeface="Times New Roman" panose="02020603050405020304" pitchFamily="18" charset="0"/>
                <a:ea typeface="Calibri" panose="020F0502020204030204" pitchFamily="34" charset="0"/>
              </a:rPr>
              <a:t>:</a:t>
            </a:r>
            <a:r>
              <a:rPr lang="en-US" sz="1800" b="1" dirty="0">
                <a:effectLst/>
                <a:ea typeface="Calibri" panose="020F0502020204030204" pitchFamily="34" charset="0"/>
              </a:rPr>
              <a:t> </a:t>
            </a:r>
            <a:endParaRPr lang="en-US" sz="1800" dirty="0">
              <a:effectLst/>
              <a:ea typeface="Calibri" panose="020F050202020403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effectLst/>
                <a:ea typeface="Calibri" panose="020F0502020204030204" pitchFamily="34" charset="0"/>
              </a:rPr>
              <a:t>If you stand above a calm pond (or a bath full of water) and dip your finger in (or allow a single drop to drip down to the water surface from a height), you'll see ripples of energy spreading outwards from the point of the impact. If you do this in two different places, the two sets of ripples will move toward one another, crash together, and form a new pattern of ripples called an interference pattern. Light behaves in exactly the same way. If two light sources produce waves of light that travel together and meet up, the waves will interfere with one another where they cross. In some places the crests of waves will reinforce and get bigger, but in other places the crest of one wave will meet the trough of another wave and the two will cancel out.</a:t>
            </a:r>
          </a:p>
          <a:p>
            <a:pPr marL="742950" marR="0" lvl="1" indent="-285750">
              <a:lnSpc>
                <a:spcPct val="107000"/>
              </a:lnSpc>
              <a:spcBef>
                <a:spcPts val="0"/>
              </a:spcBef>
              <a:spcAft>
                <a:spcPts val="800"/>
              </a:spcAft>
              <a:buFont typeface="Courier New" panose="02070309020205020404" pitchFamily="49" charset="0"/>
              <a:buChar char="o"/>
            </a:pPr>
            <a:r>
              <a:rPr lang="en-US" sz="1600" dirty="0">
                <a:effectLst/>
                <a:ea typeface="Calibri" panose="020F0502020204030204" pitchFamily="34" charset="0"/>
              </a:rPr>
              <a:t>Photo: Thin-film interference makes the colors you see swirling around on the surface of soap bubbles.</a:t>
            </a:r>
          </a:p>
        </p:txBody>
      </p:sp>
      <p:sp>
        <p:nvSpPr>
          <p:cNvPr id="4" name="Footer Placeholder 3">
            <a:extLst>
              <a:ext uri="{FF2B5EF4-FFF2-40B4-BE49-F238E27FC236}">
                <a16:creationId xmlns:a16="http://schemas.microsoft.com/office/drawing/2014/main" id="{1AB963E0-9C1C-BBE4-D303-B02EBCDEBD34}"/>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80CD32B-3C84-6CC9-4CB4-8AB66550E675}"/>
              </a:ext>
            </a:extLst>
          </p:cNvPr>
          <p:cNvSpPr>
            <a:spLocks noGrp="1"/>
          </p:cNvSpPr>
          <p:nvPr>
            <p:ph type="sldNum" sz="quarter" idx="12"/>
          </p:nvPr>
        </p:nvSpPr>
        <p:spPr/>
        <p:txBody>
          <a:bodyPr/>
          <a:lstStyle/>
          <a:p>
            <a:r>
              <a:rPr lang="en-US"/>
              <a:t>SC13   </a:t>
            </a:r>
            <a:fld id="{F16B4639-4507-4FB0-9BAF-1283F1BE08C9}" type="slidenum">
              <a:rPr lang="en-US" smtClean="0"/>
              <a:pPr/>
              <a:t>21</a:t>
            </a:fld>
            <a:endParaRPr lang="en-US" dirty="0"/>
          </a:p>
        </p:txBody>
      </p:sp>
      <p:pic>
        <p:nvPicPr>
          <p:cNvPr id="10" name="Picture 9">
            <a:extLst>
              <a:ext uri="{FF2B5EF4-FFF2-40B4-BE49-F238E27FC236}">
                <a16:creationId xmlns:a16="http://schemas.microsoft.com/office/drawing/2014/main" id="{CB571841-B224-3A91-F3EE-B63CC8B30B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605349"/>
            <a:ext cx="4114800" cy="2821577"/>
          </a:xfrm>
          <a:prstGeom prst="rect">
            <a:avLst/>
          </a:prstGeom>
          <a:noFill/>
        </p:spPr>
      </p:pic>
    </p:spTree>
    <p:extLst>
      <p:ext uri="{BB962C8B-B14F-4D97-AF65-F5344CB8AC3E}">
        <p14:creationId xmlns:p14="http://schemas.microsoft.com/office/powerpoint/2010/main" val="689872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5F2E7-9001-0164-9297-EA058FBD65EE}"/>
              </a:ext>
            </a:extLst>
          </p:cNvPr>
          <p:cNvSpPr>
            <a:spLocks noGrp="1"/>
          </p:cNvSpPr>
          <p:nvPr>
            <p:ph type="title"/>
          </p:nvPr>
        </p:nvSpPr>
        <p:spPr>
          <a:xfrm>
            <a:off x="457200" y="274638"/>
            <a:ext cx="8229600" cy="944562"/>
          </a:xfrm>
        </p:spPr>
        <p:txBody>
          <a:bodyPr>
            <a:normAutofit/>
          </a:bodyPr>
          <a:lstStyle/>
          <a:p>
            <a:r>
              <a:rPr lang="en-US" sz="3200" b="1" dirty="0"/>
              <a:t>How Atoms Make Light</a:t>
            </a:r>
          </a:p>
        </p:txBody>
      </p:sp>
      <p:sp>
        <p:nvSpPr>
          <p:cNvPr id="4" name="Footer Placeholder 3">
            <a:extLst>
              <a:ext uri="{FF2B5EF4-FFF2-40B4-BE49-F238E27FC236}">
                <a16:creationId xmlns:a16="http://schemas.microsoft.com/office/drawing/2014/main" id="{2396C449-EBF4-8538-04D6-A0BC381ED607}"/>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93D4669B-DBA7-4396-40D5-6F360E0162F2}"/>
              </a:ext>
            </a:extLst>
          </p:cNvPr>
          <p:cNvSpPr>
            <a:spLocks noGrp="1"/>
          </p:cNvSpPr>
          <p:nvPr>
            <p:ph type="sldNum" sz="quarter" idx="12"/>
          </p:nvPr>
        </p:nvSpPr>
        <p:spPr/>
        <p:txBody>
          <a:bodyPr/>
          <a:lstStyle/>
          <a:p>
            <a:r>
              <a:rPr lang="en-US"/>
              <a:t>SC13   </a:t>
            </a:r>
            <a:fld id="{F16B4639-4507-4FB0-9BAF-1283F1BE08C9}" type="slidenum">
              <a:rPr lang="en-US" smtClean="0"/>
              <a:pPr/>
              <a:t>22</a:t>
            </a:fld>
            <a:endParaRPr lang="en-US" dirty="0"/>
          </a:p>
        </p:txBody>
      </p:sp>
      <p:pic>
        <p:nvPicPr>
          <p:cNvPr id="7" name="Picture 6">
            <a:extLst>
              <a:ext uri="{FF2B5EF4-FFF2-40B4-BE49-F238E27FC236}">
                <a16:creationId xmlns:a16="http://schemas.microsoft.com/office/drawing/2014/main" id="{900F20E9-9706-B701-9CD3-FCF42AFF77D7}"/>
              </a:ext>
            </a:extLst>
          </p:cNvPr>
          <p:cNvPicPr>
            <a:picLocks noChangeAspect="1"/>
          </p:cNvPicPr>
          <p:nvPr/>
        </p:nvPicPr>
        <p:blipFill>
          <a:blip r:embed="rId2"/>
          <a:stretch>
            <a:fillRect/>
          </a:stretch>
        </p:blipFill>
        <p:spPr>
          <a:xfrm>
            <a:off x="76200" y="1600200"/>
            <a:ext cx="8918231" cy="3848100"/>
          </a:xfrm>
          <a:prstGeom prst="rect">
            <a:avLst/>
          </a:prstGeom>
        </p:spPr>
      </p:pic>
    </p:spTree>
    <p:extLst>
      <p:ext uri="{BB962C8B-B14F-4D97-AF65-F5344CB8AC3E}">
        <p14:creationId xmlns:p14="http://schemas.microsoft.com/office/powerpoint/2010/main" val="2759690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4EAD-20E6-0C09-D8F6-73EA210D9275}"/>
              </a:ext>
            </a:extLst>
          </p:cNvPr>
          <p:cNvSpPr>
            <a:spLocks noGrp="1"/>
          </p:cNvSpPr>
          <p:nvPr>
            <p:ph type="title"/>
          </p:nvPr>
        </p:nvSpPr>
        <p:spPr/>
        <p:txBody>
          <a:bodyPr>
            <a:norm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How Light Really Works?  </a:t>
            </a:r>
            <a:endParaRPr lang="en-US" sz="3200" dirty="0"/>
          </a:p>
        </p:txBody>
      </p:sp>
      <p:sp>
        <p:nvSpPr>
          <p:cNvPr id="3" name="Content Placeholder 2">
            <a:extLst>
              <a:ext uri="{FF2B5EF4-FFF2-40B4-BE49-F238E27FC236}">
                <a16:creationId xmlns:a16="http://schemas.microsoft.com/office/drawing/2014/main" id="{6EB89D19-6AFE-4C82-00C9-22975F1D3BB6}"/>
              </a:ext>
            </a:extLst>
          </p:cNvPr>
          <p:cNvSpPr>
            <a:spLocks noGrp="1"/>
          </p:cNvSpPr>
          <p:nvPr>
            <p:ph idx="1"/>
          </p:nvPr>
        </p:nvSpPr>
        <p:spPr>
          <a:xfrm>
            <a:off x="457200" y="1447800"/>
            <a:ext cx="8229600" cy="4678363"/>
          </a:xfrm>
        </p:spPr>
        <p:txBody>
          <a:bodyPr>
            <a:normAutofit fontScale="70000" lnSpcReduction="20000"/>
          </a:bodyPr>
          <a:lstStyle/>
          <a:p>
            <a:pPr marL="0" marR="0" indent="0">
              <a:lnSpc>
                <a:spcPct val="107000"/>
              </a:lnSpc>
              <a:spcBef>
                <a:spcPts val="0"/>
              </a:spcBef>
              <a:spcAft>
                <a:spcPts val="800"/>
              </a:spcAft>
              <a:buNone/>
            </a:pPr>
            <a:r>
              <a:rPr lang="en-US" sz="2300" dirty="0">
                <a:effectLst/>
                <a:ea typeface="Calibri" panose="020F0502020204030204" pitchFamily="34" charset="0"/>
              </a:rPr>
              <a:t>Once you understand how atoms take in and give out energy, the science of light makes sense in a very interesting new way. Think about mirrors, for example. When you look at a mirror and see your face reflected, what's actually going on? Light (maybe from a window) is hitting your face and bouncing into the mirror. Inside the mirror, atoms of silver (or another very reflective metal) are catching the incoming light energy and becoming excited. That makes them unstable, so they throw out new photons of light that travel back out of the mirror towards you. In effect, the mirror is playing throw and catch with you using photons of light as the balls!</a:t>
            </a:r>
          </a:p>
          <a:p>
            <a:pPr marL="0" marR="0" indent="0">
              <a:lnSpc>
                <a:spcPct val="107000"/>
              </a:lnSpc>
              <a:spcBef>
                <a:spcPts val="0"/>
              </a:spcBef>
              <a:spcAft>
                <a:spcPts val="800"/>
              </a:spcAft>
              <a:buNone/>
            </a:pPr>
            <a:r>
              <a:rPr lang="en-US" sz="2300" dirty="0">
                <a:effectLst/>
                <a:ea typeface="Calibri" panose="020F0502020204030204" pitchFamily="34" charset="0"/>
              </a:rPr>
              <a:t>The same idea can help us explain things like photocopiers and solar panels (flat sheets of the chemical element silicon that turn sunlight into electricity). Have you ever wondered why solar panels look black even when they're in full sunlight? That's because they're reflecting back little or none of the light that falls on them and absorbing all the energy instead. (Things that are black absorb light, and reflect little or none, while things that are white reflect virtually all the light that falls on them, and absorb little or none. That's why it's best to wear white clothes on a scorching hot day.) </a:t>
            </a:r>
          </a:p>
          <a:p>
            <a:pPr marL="0" marR="0" indent="0">
              <a:lnSpc>
                <a:spcPct val="107000"/>
              </a:lnSpc>
              <a:spcBef>
                <a:spcPts val="0"/>
              </a:spcBef>
              <a:spcAft>
                <a:spcPts val="800"/>
              </a:spcAft>
              <a:buNone/>
            </a:pPr>
            <a:r>
              <a:rPr lang="en-US" sz="2300" dirty="0">
                <a:effectLst/>
                <a:ea typeface="Calibri" panose="020F0502020204030204" pitchFamily="34" charset="0"/>
              </a:rPr>
              <a:t>Where does the energy go in a solar panel if it's not reflected? If you shine sunlight onto the solar cells in a solar panel, the atoms of silicon in the cells catch the energy from the sunlight. Then, instead of producing new photons, they produce a flow of electricity instead through what's known as the photoelectric (or photovoltaic) effect. In other words, the incoming solar energy (from the Sun) is converted to outgoing electricity.</a:t>
            </a:r>
          </a:p>
          <a:p>
            <a:pPr marL="0" indent="0">
              <a:buNone/>
            </a:pPr>
            <a:endParaRPr lang="en-US" dirty="0"/>
          </a:p>
        </p:txBody>
      </p:sp>
      <p:sp>
        <p:nvSpPr>
          <p:cNvPr id="4" name="Footer Placeholder 3">
            <a:extLst>
              <a:ext uri="{FF2B5EF4-FFF2-40B4-BE49-F238E27FC236}">
                <a16:creationId xmlns:a16="http://schemas.microsoft.com/office/drawing/2014/main" id="{12C9F598-3138-226C-3EEF-000967855F5D}"/>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2AF555D1-4866-6F5F-5154-5E631FF8AE6B}"/>
              </a:ext>
            </a:extLst>
          </p:cNvPr>
          <p:cNvSpPr>
            <a:spLocks noGrp="1"/>
          </p:cNvSpPr>
          <p:nvPr>
            <p:ph type="sldNum" sz="quarter" idx="12"/>
          </p:nvPr>
        </p:nvSpPr>
        <p:spPr/>
        <p:txBody>
          <a:bodyPr/>
          <a:lstStyle/>
          <a:p>
            <a:r>
              <a:rPr lang="en-US"/>
              <a:t>SC13   </a:t>
            </a:r>
            <a:fld id="{F16B4639-4507-4FB0-9BAF-1283F1BE08C9}" type="slidenum">
              <a:rPr lang="en-US" smtClean="0"/>
              <a:pPr/>
              <a:t>23</a:t>
            </a:fld>
            <a:endParaRPr lang="en-US" dirty="0"/>
          </a:p>
        </p:txBody>
      </p:sp>
    </p:spTree>
    <p:extLst>
      <p:ext uri="{BB962C8B-B14F-4D97-AF65-F5344CB8AC3E}">
        <p14:creationId xmlns:p14="http://schemas.microsoft.com/office/powerpoint/2010/main" val="3813935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1D1-D905-7FD2-6BF0-1BF778E9D6C0}"/>
              </a:ext>
            </a:extLst>
          </p:cNvPr>
          <p:cNvSpPr>
            <a:spLocks noGrp="1"/>
          </p:cNvSpPr>
          <p:nvPr>
            <p:ph type="title"/>
          </p:nvPr>
        </p:nvSpPr>
        <p:spPr>
          <a:xfrm>
            <a:off x="457200" y="274638"/>
            <a:ext cx="8229600" cy="639762"/>
          </a:xfrm>
        </p:spPr>
        <p:txBody>
          <a:bodyPr>
            <a:normAutofit/>
          </a:bodyPr>
          <a:lstStyle/>
          <a:p>
            <a:r>
              <a:rPr lang="en-US" sz="3200" b="1" dirty="0"/>
              <a:t>JWST (James Webb Space Telescope)</a:t>
            </a:r>
          </a:p>
        </p:txBody>
      </p:sp>
      <p:sp>
        <p:nvSpPr>
          <p:cNvPr id="3" name="Content Placeholder 2">
            <a:extLst>
              <a:ext uri="{FF2B5EF4-FFF2-40B4-BE49-F238E27FC236}">
                <a16:creationId xmlns:a16="http://schemas.microsoft.com/office/drawing/2014/main" id="{99C54C2B-6041-A7F3-1E7D-356B406E214E}"/>
              </a:ext>
            </a:extLst>
          </p:cNvPr>
          <p:cNvSpPr>
            <a:spLocks noGrp="1"/>
          </p:cNvSpPr>
          <p:nvPr>
            <p:ph idx="1"/>
          </p:nvPr>
        </p:nvSpPr>
        <p:spPr>
          <a:xfrm>
            <a:off x="381000" y="3276600"/>
            <a:ext cx="8305800" cy="3124200"/>
          </a:xfrm>
        </p:spPr>
        <p:txBody>
          <a:bodyPr>
            <a:normAutofit fontScale="25000" lnSpcReduction="20000"/>
          </a:bodyPr>
          <a:lstStyle/>
          <a:p>
            <a:pPr marL="0" marR="0" indent="0">
              <a:lnSpc>
                <a:spcPct val="107000"/>
              </a:lnSpc>
              <a:spcBef>
                <a:spcPts val="0"/>
              </a:spcBef>
              <a:spcAft>
                <a:spcPts val="800"/>
              </a:spcAft>
              <a:buNone/>
            </a:pPr>
            <a:r>
              <a:rPr lang="en-US" sz="7200" b="1" dirty="0">
                <a:effectLst/>
                <a:ea typeface="Calibri" panose="020F0502020204030204" pitchFamily="34" charset="0"/>
              </a:rPr>
              <a:t>THE MISSION</a:t>
            </a:r>
            <a:endParaRPr lang="en-US" sz="7200" dirty="0">
              <a:effectLst/>
              <a:ea typeface="Calibri" panose="020F0502020204030204" pitchFamily="34" charset="0"/>
            </a:endParaRPr>
          </a:p>
          <a:p>
            <a:pPr marL="0" marR="0" indent="0">
              <a:lnSpc>
                <a:spcPct val="107000"/>
              </a:lnSpc>
              <a:spcBef>
                <a:spcPts val="0"/>
              </a:spcBef>
              <a:spcAft>
                <a:spcPts val="800"/>
              </a:spcAft>
              <a:buNone/>
            </a:pPr>
            <a:r>
              <a:rPr lang="en-US" sz="6400" dirty="0">
                <a:effectLst/>
                <a:ea typeface="Calibri" panose="020F0502020204030204" pitchFamily="34" charset="0"/>
              </a:rPr>
              <a:t>NASA’s James Webb Space Telescope will examine every phase of cosmic history: from the first luminous objects after the Big Bang to the formation of galaxies, stars, and planets to the evolution of our own solar system. Peering over 13.5 billion years into the past when the first stars and galaxies were forming, Webb will capture images and spectra that will fundamentally alter our understanding of the universe. Webb will use its superb angular resolution and near-infrared instruments to study planetary systems similar to our own, analyze the molecular composition of extra-solar planets’ atmospheres, and directly image Jupiter-size planets orbiting nearby stars. By extending our knowledge of the cosmos, the James Webb Space Telescope will play an important role in our quest to answer compelling questions such as: “How did the universe begin?" or "When were the first stars and galaxies created?" or "How do planets form?" and "How do we fit in the cosmos?” Identified as NASA’s top science mission, Webb will enable the next generation of astrophysics discoveries and serve the international scientific community.</a:t>
            </a:r>
          </a:p>
          <a:p>
            <a:pPr marL="0" indent="0">
              <a:buNone/>
            </a:pPr>
            <a:endParaRPr lang="en-US" sz="2800" dirty="0"/>
          </a:p>
        </p:txBody>
      </p:sp>
      <p:sp>
        <p:nvSpPr>
          <p:cNvPr id="4" name="Footer Placeholder 3">
            <a:extLst>
              <a:ext uri="{FF2B5EF4-FFF2-40B4-BE49-F238E27FC236}">
                <a16:creationId xmlns:a16="http://schemas.microsoft.com/office/drawing/2014/main" id="{673815D3-8254-EEAC-26CE-52C93E90C7DD}"/>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3F3B1E2-F5C2-0B5D-F7D4-0F5EDBEC2D62}"/>
              </a:ext>
            </a:extLst>
          </p:cNvPr>
          <p:cNvSpPr>
            <a:spLocks noGrp="1"/>
          </p:cNvSpPr>
          <p:nvPr>
            <p:ph type="sldNum" sz="quarter" idx="12"/>
          </p:nvPr>
        </p:nvSpPr>
        <p:spPr/>
        <p:txBody>
          <a:bodyPr/>
          <a:lstStyle/>
          <a:p>
            <a:r>
              <a:rPr lang="en-US"/>
              <a:t>SC13   </a:t>
            </a:r>
            <a:fld id="{F16B4639-4507-4FB0-9BAF-1283F1BE08C9}" type="slidenum">
              <a:rPr lang="en-US" smtClean="0"/>
              <a:pPr/>
              <a:t>24</a:t>
            </a:fld>
            <a:endParaRPr lang="en-US" dirty="0"/>
          </a:p>
        </p:txBody>
      </p:sp>
      <p:pic>
        <p:nvPicPr>
          <p:cNvPr id="6" name="Picture 5">
            <a:extLst>
              <a:ext uri="{FF2B5EF4-FFF2-40B4-BE49-F238E27FC236}">
                <a16:creationId xmlns:a16="http://schemas.microsoft.com/office/drawing/2014/main" id="{E4560E6B-F82E-EF94-88F5-11D46A22D013}"/>
              </a:ext>
            </a:extLst>
          </p:cNvPr>
          <p:cNvPicPr>
            <a:picLocks noChangeAspect="1"/>
          </p:cNvPicPr>
          <p:nvPr/>
        </p:nvPicPr>
        <p:blipFill>
          <a:blip r:embed="rId2"/>
          <a:stretch>
            <a:fillRect/>
          </a:stretch>
        </p:blipFill>
        <p:spPr>
          <a:xfrm>
            <a:off x="2057400" y="914400"/>
            <a:ext cx="5181600" cy="2419040"/>
          </a:xfrm>
          <a:prstGeom prst="rect">
            <a:avLst/>
          </a:prstGeom>
        </p:spPr>
      </p:pic>
    </p:spTree>
    <p:extLst>
      <p:ext uri="{BB962C8B-B14F-4D97-AF65-F5344CB8AC3E}">
        <p14:creationId xmlns:p14="http://schemas.microsoft.com/office/powerpoint/2010/main" val="3770104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1D1-D905-7FD2-6BF0-1BF778E9D6C0}"/>
              </a:ext>
            </a:extLst>
          </p:cNvPr>
          <p:cNvSpPr>
            <a:spLocks noGrp="1"/>
          </p:cNvSpPr>
          <p:nvPr>
            <p:ph type="title"/>
          </p:nvPr>
        </p:nvSpPr>
        <p:spPr>
          <a:xfrm>
            <a:off x="457200" y="76200"/>
            <a:ext cx="8229600" cy="685800"/>
          </a:xfrm>
        </p:spPr>
        <p:txBody>
          <a:bodyPr>
            <a:normAutofit/>
          </a:bodyPr>
          <a:lstStyle/>
          <a:p>
            <a:r>
              <a:rPr lang="en-US" sz="3200" b="1" dirty="0"/>
              <a:t>James Webb Space Telescope continued</a:t>
            </a:r>
          </a:p>
        </p:txBody>
      </p:sp>
      <p:sp>
        <p:nvSpPr>
          <p:cNvPr id="3" name="Content Placeholder 2">
            <a:extLst>
              <a:ext uri="{FF2B5EF4-FFF2-40B4-BE49-F238E27FC236}">
                <a16:creationId xmlns:a16="http://schemas.microsoft.com/office/drawing/2014/main" id="{99C54C2B-6041-A7F3-1E7D-356B406E214E}"/>
              </a:ext>
            </a:extLst>
          </p:cNvPr>
          <p:cNvSpPr>
            <a:spLocks noGrp="1"/>
          </p:cNvSpPr>
          <p:nvPr>
            <p:ph idx="1"/>
          </p:nvPr>
        </p:nvSpPr>
        <p:spPr>
          <a:xfrm>
            <a:off x="457200" y="685801"/>
            <a:ext cx="8229600" cy="2666999"/>
          </a:xfrm>
        </p:spPr>
        <p:txBody>
          <a:bodyPr>
            <a:normAutofit/>
          </a:bodyPr>
          <a:lstStyle/>
          <a:p>
            <a:pPr marL="0" marR="0" indent="0">
              <a:lnSpc>
                <a:spcPct val="107000"/>
              </a:lnSpc>
              <a:spcBef>
                <a:spcPts val="0"/>
              </a:spcBef>
              <a:spcAft>
                <a:spcPts val="800"/>
              </a:spcAft>
              <a:buNone/>
            </a:pPr>
            <a:r>
              <a:rPr lang="en-US" sz="1900" b="1" dirty="0">
                <a:effectLst/>
                <a:ea typeface="Calibri" panose="020F0502020204030204" pitchFamily="34" charset="0"/>
              </a:rPr>
              <a:t>THE DESIGN</a:t>
            </a:r>
            <a:endParaRPr lang="en-US" sz="1900" dirty="0">
              <a:effectLst/>
              <a:ea typeface="Calibri" panose="020F0502020204030204" pitchFamily="34" charset="0"/>
            </a:endParaRPr>
          </a:p>
          <a:p>
            <a:pPr marL="0" marR="0" indent="0">
              <a:lnSpc>
                <a:spcPct val="107000"/>
              </a:lnSpc>
              <a:spcBef>
                <a:spcPts val="0"/>
              </a:spcBef>
              <a:spcAft>
                <a:spcPts val="800"/>
              </a:spcAft>
              <a:buNone/>
            </a:pPr>
            <a:r>
              <a:rPr lang="en-US" sz="1500" dirty="0">
                <a:effectLst/>
                <a:ea typeface="Calibri" panose="020F0502020204030204" pitchFamily="34" charset="0"/>
              </a:rPr>
              <a:t>Webb is a one-of-a kind scientific instrument incorporating innovative design, advanced technology and groundbreaking engineering. To observe objects at distances billions of light years away, Webb’s primary mirror must be large enough to gather their dim light, and its optics and detectors must be cold enough to see their faint infrared emissions. The powerful observatory’s design features an aperture primary mirror that measure 21.4 feet (6.5 meter) in diameter, composed of 18 hexagonal segments. Together with the highly sensitive infrared detectors, this large mirror, which could fit seven Hubble Space Telescope mirrors within its surface area, gives the telescope the light-collecting ability to see objects hundreds of times fainter than those currently observed by ground and space based telescopes.</a:t>
            </a:r>
            <a:endParaRPr lang="en-US" sz="1500" dirty="0"/>
          </a:p>
        </p:txBody>
      </p:sp>
      <p:sp>
        <p:nvSpPr>
          <p:cNvPr id="4" name="Footer Placeholder 3">
            <a:extLst>
              <a:ext uri="{FF2B5EF4-FFF2-40B4-BE49-F238E27FC236}">
                <a16:creationId xmlns:a16="http://schemas.microsoft.com/office/drawing/2014/main" id="{673815D3-8254-EEAC-26CE-52C93E90C7DD}"/>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3F3B1E2-F5C2-0B5D-F7D4-0F5EDBEC2D62}"/>
              </a:ext>
            </a:extLst>
          </p:cNvPr>
          <p:cNvSpPr>
            <a:spLocks noGrp="1"/>
          </p:cNvSpPr>
          <p:nvPr>
            <p:ph type="sldNum" sz="quarter" idx="12"/>
          </p:nvPr>
        </p:nvSpPr>
        <p:spPr/>
        <p:txBody>
          <a:bodyPr/>
          <a:lstStyle/>
          <a:p>
            <a:r>
              <a:rPr lang="en-US"/>
              <a:t>SC13   </a:t>
            </a:r>
            <a:fld id="{F16B4639-4507-4FB0-9BAF-1283F1BE08C9}" type="slidenum">
              <a:rPr lang="en-US" smtClean="0"/>
              <a:pPr/>
              <a:t>25</a:t>
            </a:fld>
            <a:endParaRPr lang="en-US" dirty="0"/>
          </a:p>
        </p:txBody>
      </p:sp>
      <p:sp>
        <p:nvSpPr>
          <p:cNvPr id="6" name="Content Placeholder 2">
            <a:extLst>
              <a:ext uri="{FF2B5EF4-FFF2-40B4-BE49-F238E27FC236}">
                <a16:creationId xmlns:a16="http://schemas.microsoft.com/office/drawing/2014/main" id="{B923C836-1D7C-A9DD-A977-1C15A9FEBF30}"/>
              </a:ext>
            </a:extLst>
          </p:cNvPr>
          <p:cNvSpPr txBox="1">
            <a:spLocks/>
          </p:cNvSpPr>
          <p:nvPr/>
        </p:nvSpPr>
        <p:spPr>
          <a:xfrm>
            <a:off x="457200" y="3276600"/>
            <a:ext cx="8458200" cy="35814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Bef>
                <a:spcPts val="0"/>
              </a:spcBef>
              <a:spcAft>
                <a:spcPts val="800"/>
              </a:spcAft>
              <a:buFont typeface="Arial" pitchFamily="34" charset="0"/>
              <a:buNone/>
            </a:pPr>
            <a:r>
              <a:rPr lang="en-US" sz="1800" dirty="0">
                <a:ea typeface="Calibri" panose="020F0502020204030204" pitchFamily="34" charset="0"/>
              </a:rPr>
              <a:t>The five-layer sunshield, nearly the size of a tennis court, will shield the telescope from sunlight and allow it to passively cool to a frigid temperature of approximately 45 Kelvin (-380˚F; -228˚ Celsius). The extreme cold enables Webb to detect distant objects at infrared wavelengths. This infrared capability also permits Webb to detect light from newly forming </a:t>
            </a:r>
            <a:br>
              <a:rPr lang="en-US" sz="1800" dirty="0">
                <a:ea typeface="Calibri" panose="020F0502020204030204" pitchFamily="34" charset="0"/>
              </a:rPr>
            </a:br>
            <a:r>
              <a:rPr lang="en-US" sz="1800" dirty="0">
                <a:ea typeface="Calibri" panose="020F0502020204030204" pitchFamily="34" charset="0"/>
              </a:rPr>
              <a:t>stars and planets in our galaxy. These </a:t>
            </a:r>
            <a:br>
              <a:rPr lang="en-US" sz="1800" dirty="0">
                <a:ea typeface="Calibri" panose="020F0502020204030204" pitchFamily="34" charset="0"/>
              </a:rPr>
            </a:br>
            <a:r>
              <a:rPr lang="en-US" sz="1800" dirty="0">
                <a:ea typeface="Calibri" panose="020F0502020204030204" pitchFamily="34" charset="0"/>
              </a:rPr>
              <a:t>objects form within dense, dusty clouds </a:t>
            </a:r>
            <a:br>
              <a:rPr lang="en-US" sz="1800" dirty="0">
                <a:ea typeface="Calibri" panose="020F0502020204030204" pitchFamily="34" charset="0"/>
              </a:rPr>
            </a:br>
            <a:r>
              <a:rPr lang="en-US" sz="1800" dirty="0">
                <a:ea typeface="Calibri" panose="020F0502020204030204" pitchFamily="34" charset="0"/>
              </a:rPr>
              <a:t>that block visible light. To fit inside the </a:t>
            </a:r>
            <a:br>
              <a:rPr lang="en-US" sz="1800" dirty="0">
                <a:ea typeface="Calibri" panose="020F0502020204030204" pitchFamily="34" charset="0"/>
              </a:rPr>
            </a:br>
            <a:r>
              <a:rPr lang="en-US" sz="1800" dirty="0">
                <a:ea typeface="Calibri" panose="020F0502020204030204" pitchFamily="34" charset="0"/>
              </a:rPr>
              <a:t>Ariane 5 rocket fairing, the large </a:t>
            </a:r>
            <a:br>
              <a:rPr lang="en-US" sz="1800" dirty="0">
                <a:ea typeface="Calibri" panose="020F0502020204030204" pitchFamily="34" charset="0"/>
              </a:rPr>
            </a:br>
            <a:r>
              <a:rPr lang="en-US" sz="1800" dirty="0">
                <a:ea typeface="Calibri" panose="020F0502020204030204" pitchFamily="34" charset="0"/>
              </a:rPr>
              <a:t>primary mirror must be folded in </a:t>
            </a:r>
            <a:br>
              <a:rPr lang="en-US" sz="1800" dirty="0">
                <a:ea typeface="Calibri" panose="020F0502020204030204" pitchFamily="34" charset="0"/>
              </a:rPr>
            </a:br>
            <a:r>
              <a:rPr lang="en-US" sz="1800" dirty="0">
                <a:ea typeface="Calibri" panose="020F0502020204030204" pitchFamily="34" charset="0"/>
              </a:rPr>
              <a:t>sections for launch, then unfolded </a:t>
            </a:r>
            <a:br>
              <a:rPr lang="en-US" sz="1800" dirty="0">
                <a:ea typeface="Calibri" panose="020F0502020204030204" pitchFamily="34" charset="0"/>
              </a:rPr>
            </a:br>
            <a:r>
              <a:rPr lang="en-US" sz="1800" dirty="0">
                <a:ea typeface="Calibri" panose="020F0502020204030204" pitchFamily="34" charset="0"/>
              </a:rPr>
              <a:t>precisely into place after launch, making </a:t>
            </a:r>
            <a:br>
              <a:rPr lang="en-US" sz="1800" dirty="0">
                <a:ea typeface="Calibri" panose="020F0502020204030204" pitchFamily="34" charset="0"/>
              </a:rPr>
            </a:br>
            <a:r>
              <a:rPr lang="en-US" sz="1800" dirty="0">
                <a:ea typeface="Calibri" panose="020F0502020204030204" pitchFamily="34" charset="0"/>
              </a:rPr>
              <a:t>it the first segmented optical system </a:t>
            </a:r>
            <a:br>
              <a:rPr lang="en-US" sz="1800" dirty="0">
                <a:ea typeface="Calibri" panose="020F0502020204030204" pitchFamily="34" charset="0"/>
              </a:rPr>
            </a:br>
            <a:r>
              <a:rPr lang="en-US" sz="1800" dirty="0">
                <a:ea typeface="Calibri" panose="020F0502020204030204" pitchFamily="34" charset="0"/>
              </a:rPr>
              <a:t>deployed in space. Once in space, the </a:t>
            </a:r>
            <a:br>
              <a:rPr lang="en-US" sz="1800" dirty="0">
                <a:ea typeface="Calibri" panose="020F0502020204030204" pitchFamily="34" charset="0"/>
              </a:rPr>
            </a:br>
            <a:r>
              <a:rPr lang="en-US" sz="1800" dirty="0">
                <a:ea typeface="Calibri" panose="020F0502020204030204" pitchFamily="34" charset="0"/>
              </a:rPr>
              <a:t>sunshield will deploy to its full size </a:t>
            </a:r>
            <a:br>
              <a:rPr lang="en-US" sz="1800" dirty="0">
                <a:ea typeface="Calibri" panose="020F0502020204030204" pitchFamily="34" charset="0"/>
              </a:rPr>
            </a:br>
            <a:r>
              <a:rPr lang="en-US" sz="1800" dirty="0">
                <a:ea typeface="Calibri" panose="020F0502020204030204" pitchFamily="34" charset="0"/>
              </a:rPr>
              <a:t>and block light from the Earth, the </a:t>
            </a:r>
            <a:br>
              <a:rPr lang="en-US" sz="1800" dirty="0">
                <a:ea typeface="Calibri" panose="020F0502020204030204" pitchFamily="34" charset="0"/>
              </a:rPr>
            </a:br>
            <a:r>
              <a:rPr lang="en-US" sz="1800" dirty="0">
                <a:ea typeface="Calibri" panose="020F0502020204030204" pitchFamily="34" charset="0"/>
              </a:rPr>
              <a:t>Sun and Moon.</a:t>
            </a:r>
          </a:p>
          <a:p>
            <a:pPr marL="0" indent="0">
              <a:buFont typeface="Arial" pitchFamily="34" charset="0"/>
              <a:buNone/>
            </a:pPr>
            <a:endParaRPr lang="en-US" sz="1800" dirty="0"/>
          </a:p>
        </p:txBody>
      </p:sp>
      <p:pic>
        <p:nvPicPr>
          <p:cNvPr id="7" name="Picture 6">
            <a:extLst>
              <a:ext uri="{FF2B5EF4-FFF2-40B4-BE49-F238E27FC236}">
                <a16:creationId xmlns:a16="http://schemas.microsoft.com/office/drawing/2014/main" id="{4197F408-70CC-28E6-2CB0-3F94033FA080}"/>
              </a:ext>
            </a:extLst>
          </p:cNvPr>
          <p:cNvPicPr>
            <a:picLocks noChangeAspect="1"/>
          </p:cNvPicPr>
          <p:nvPr/>
        </p:nvPicPr>
        <p:blipFill>
          <a:blip r:embed="rId2"/>
          <a:stretch>
            <a:fillRect/>
          </a:stretch>
        </p:blipFill>
        <p:spPr>
          <a:xfrm>
            <a:off x="3783842" y="4114800"/>
            <a:ext cx="4892722" cy="2276475"/>
          </a:xfrm>
          <a:prstGeom prst="rect">
            <a:avLst/>
          </a:prstGeom>
        </p:spPr>
      </p:pic>
    </p:spTree>
    <p:extLst>
      <p:ext uri="{BB962C8B-B14F-4D97-AF65-F5344CB8AC3E}">
        <p14:creationId xmlns:p14="http://schemas.microsoft.com/office/powerpoint/2010/main" val="3103760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1D1-D905-7FD2-6BF0-1BF778E9D6C0}"/>
              </a:ext>
            </a:extLst>
          </p:cNvPr>
          <p:cNvSpPr>
            <a:spLocks noGrp="1"/>
          </p:cNvSpPr>
          <p:nvPr>
            <p:ph type="title"/>
          </p:nvPr>
        </p:nvSpPr>
        <p:spPr/>
        <p:txBody>
          <a:bodyPr>
            <a:normAutofit/>
          </a:bodyPr>
          <a:lstStyle/>
          <a:p>
            <a:r>
              <a:rPr lang="en-US" sz="3200" b="1" dirty="0"/>
              <a:t>James Webb Space Telescope continued</a:t>
            </a:r>
          </a:p>
        </p:txBody>
      </p:sp>
      <p:sp>
        <p:nvSpPr>
          <p:cNvPr id="3" name="Content Placeholder 2">
            <a:extLst>
              <a:ext uri="{FF2B5EF4-FFF2-40B4-BE49-F238E27FC236}">
                <a16:creationId xmlns:a16="http://schemas.microsoft.com/office/drawing/2014/main" id="{99C54C2B-6041-A7F3-1E7D-356B406E214E}"/>
              </a:ext>
            </a:extLst>
          </p:cNvPr>
          <p:cNvSpPr>
            <a:spLocks noGrp="1"/>
          </p:cNvSpPr>
          <p:nvPr>
            <p:ph idx="1"/>
          </p:nvPr>
        </p:nvSpPr>
        <p:spPr>
          <a:xfrm>
            <a:off x="457200" y="1143000"/>
            <a:ext cx="8229600" cy="4983163"/>
          </a:xfrm>
        </p:spPr>
        <p:txBody>
          <a:bodyPr>
            <a:normAutofit/>
          </a:bodyPr>
          <a:lstStyle/>
          <a:p>
            <a:pPr marL="0" marR="0" indent="0">
              <a:lnSpc>
                <a:spcPct val="107000"/>
              </a:lnSpc>
              <a:spcBef>
                <a:spcPts val="0"/>
              </a:spcBef>
              <a:spcAft>
                <a:spcPts val="800"/>
              </a:spcAft>
              <a:buNone/>
            </a:pPr>
            <a:r>
              <a:rPr lang="en-US" sz="1800" b="1" dirty="0">
                <a:effectLst/>
                <a:ea typeface="Calibri" panose="020F0502020204030204" pitchFamily="34" charset="0"/>
              </a:rPr>
              <a:t>The Team</a:t>
            </a:r>
          </a:p>
          <a:p>
            <a:pPr marL="0" marR="0" indent="0">
              <a:lnSpc>
                <a:spcPct val="107000"/>
              </a:lnSpc>
              <a:spcBef>
                <a:spcPts val="0"/>
              </a:spcBef>
              <a:spcAft>
                <a:spcPts val="800"/>
              </a:spcAft>
              <a:buNone/>
            </a:pPr>
            <a:r>
              <a:rPr lang="en-US" sz="1600" dirty="0">
                <a:effectLst/>
                <a:ea typeface="Calibri" panose="020F0502020204030204" pitchFamily="34" charset="0"/>
              </a:rPr>
              <a:t>Northrop Grumman leads the industry team for NASA’s James Webb Space Telescope, the largest, most complex and powerful space telescope ever built. NASA leads an international partnership that includes the European Space Agency and the Canadian Space Agency. NASA’s Goddard Space Flight Center manages the Webb project, and the Space Telescope Science Institute is responsible for science and mission operations, as well as ground station development.</a:t>
            </a:r>
          </a:p>
          <a:p>
            <a:pPr marL="0" indent="0">
              <a:buNone/>
            </a:pPr>
            <a:endParaRPr lang="en-US" sz="2800" dirty="0"/>
          </a:p>
        </p:txBody>
      </p:sp>
      <p:sp>
        <p:nvSpPr>
          <p:cNvPr id="4" name="Footer Placeholder 3">
            <a:extLst>
              <a:ext uri="{FF2B5EF4-FFF2-40B4-BE49-F238E27FC236}">
                <a16:creationId xmlns:a16="http://schemas.microsoft.com/office/drawing/2014/main" id="{673815D3-8254-EEAC-26CE-52C93E90C7DD}"/>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3F3B1E2-F5C2-0B5D-F7D4-0F5EDBEC2D62}"/>
              </a:ext>
            </a:extLst>
          </p:cNvPr>
          <p:cNvSpPr>
            <a:spLocks noGrp="1"/>
          </p:cNvSpPr>
          <p:nvPr>
            <p:ph type="sldNum" sz="quarter" idx="12"/>
          </p:nvPr>
        </p:nvSpPr>
        <p:spPr/>
        <p:txBody>
          <a:bodyPr/>
          <a:lstStyle/>
          <a:p>
            <a:r>
              <a:rPr lang="en-US"/>
              <a:t>SC13   </a:t>
            </a:r>
            <a:fld id="{F16B4639-4507-4FB0-9BAF-1283F1BE08C9}" type="slidenum">
              <a:rPr lang="en-US" smtClean="0"/>
              <a:pPr/>
              <a:t>26</a:t>
            </a:fld>
            <a:endParaRPr lang="en-US" dirty="0"/>
          </a:p>
        </p:txBody>
      </p:sp>
      <p:pic>
        <p:nvPicPr>
          <p:cNvPr id="6" name="Picture 5">
            <a:extLst>
              <a:ext uri="{FF2B5EF4-FFF2-40B4-BE49-F238E27FC236}">
                <a16:creationId xmlns:a16="http://schemas.microsoft.com/office/drawing/2014/main" id="{89206AD0-BE40-97CC-4F22-D32E08FD42B8}"/>
              </a:ext>
            </a:extLst>
          </p:cNvPr>
          <p:cNvPicPr>
            <a:picLocks noChangeAspect="1"/>
          </p:cNvPicPr>
          <p:nvPr/>
        </p:nvPicPr>
        <p:blipFill>
          <a:blip r:embed="rId2"/>
          <a:stretch>
            <a:fillRect/>
          </a:stretch>
        </p:blipFill>
        <p:spPr>
          <a:xfrm>
            <a:off x="228600" y="3048000"/>
            <a:ext cx="8816366" cy="3214708"/>
          </a:xfrm>
          <a:prstGeom prst="rect">
            <a:avLst/>
          </a:prstGeom>
        </p:spPr>
      </p:pic>
    </p:spTree>
    <p:extLst>
      <p:ext uri="{BB962C8B-B14F-4D97-AF65-F5344CB8AC3E}">
        <p14:creationId xmlns:p14="http://schemas.microsoft.com/office/powerpoint/2010/main" val="2088362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1D1-D905-7FD2-6BF0-1BF778E9D6C0}"/>
              </a:ext>
            </a:extLst>
          </p:cNvPr>
          <p:cNvSpPr>
            <a:spLocks noGrp="1"/>
          </p:cNvSpPr>
          <p:nvPr>
            <p:ph type="title"/>
          </p:nvPr>
        </p:nvSpPr>
        <p:spPr>
          <a:xfrm>
            <a:off x="457200" y="221372"/>
            <a:ext cx="8229600" cy="1143000"/>
          </a:xfrm>
        </p:spPr>
        <p:txBody>
          <a:bodyPr>
            <a:normAutofit/>
          </a:bodyPr>
          <a:lstStyle/>
          <a:p>
            <a:r>
              <a:rPr lang="en-US" sz="3200" b="1" dirty="0"/>
              <a:t>James Webb Space Telescope continued</a:t>
            </a:r>
          </a:p>
        </p:txBody>
      </p:sp>
      <p:sp>
        <p:nvSpPr>
          <p:cNvPr id="3" name="Content Placeholder 2">
            <a:extLst>
              <a:ext uri="{FF2B5EF4-FFF2-40B4-BE49-F238E27FC236}">
                <a16:creationId xmlns:a16="http://schemas.microsoft.com/office/drawing/2014/main" id="{99C54C2B-6041-A7F3-1E7D-356B406E214E}"/>
              </a:ext>
            </a:extLst>
          </p:cNvPr>
          <p:cNvSpPr>
            <a:spLocks noGrp="1"/>
          </p:cNvSpPr>
          <p:nvPr>
            <p:ph idx="1"/>
          </p:nvPr>
        </p:nvSpPr>
        <p:spPr>
          <a:xfrm>
            <a:off x="381000" y="5638800"/>
            <a:ext cx="8458200" cy="715963"/>
          </a:xfrm>
        </p:spPr>
        <p:txBody>
          <a:bodyPr>
            <a:normAutofit/>
          </a:bodyPr>
          <a:lstStyle/>
          <a:p>
            <a:pPr marL="0" marR="0" indent="0" algn="ctr">
              <a:lnSpc>
                <a:spcPct val="107000"/>
              </a:lnSpc>
              <a:spcBef>
                <a:spcPts val="0"/>
              </a:spcBef>
              <a:spcAft>
                <a:spcPts val="800"/>
              </a:spcAft>
              <a:buNone/>
            </a:pPr>
            <a:r>
              <a:rPr lang="en-US" sz="1600" dirty="0">
                <a:effectLst/>
                <a:ea typeface="Calibri" panose="020F0502020204030204" pitchFamily="34" charset="0"/>
              </a:rPr>
              <a:t>How the James Webb Space Telescope Will Unfold the Universe | John C. Mather | TED: </a:t>
            </a:r>
            <a:r>
              <a:rPr lang="en-US" sz="1600" u="sng" dirty="0">
                <a:solidFill>
                  <a:srgbClr val="0563C1"/>
                </a:solidFill>
                <a:effectLst/>
                <a:ea typeface="Calibri" panose="020F0502020204030204" pitchFamily="34" charset="0"/>
                <a:hlinkClick r:id="rId2"/>
              </a:rPr>
              <a:t>https://www.youtube.com/watch?v=0BSaphO1v-U&amp;ab_channel=TED</a:t>
            </a:r>
            <a:r>
              <a:rPr lang="en-US" sz="1600" dirty="0">
                <a:effectLst/>
                <a:ea typeface="Calibri" panose="020F0502020204030204" pitchFamily="34" charset="0"/>
              </a:rPr>
              <a:t> </a:t>
            </a:r>
          </a:p>
        </p:txBody>
      </p:sp>
      <p:sp>
        <p:nvSpPr>
          <p:cNvPr id="4" name="Footer Placeholder 3">
            <a:extLst>
              <a:ext uri="{FF2B5EF4-FFF2-40B4-BE49-F238E27FC236}">
                <a16:creationId xmlns:a16="http://schemas.microsoft.com/office/drawing/2014/main" id="{673815D3-8254-EEAC-26CE-52C93E90C7DD}"/>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3F3B1E2-F5C2-0B5D-F7D4-0F5EDBEC2D62}"/>
              </a:ext>
            </a:extLst>
          </p:cNvPr>
          <p:cNvSpPr>
            <a:spLocks noGrp="1"/>
          </p:cNvSpPr>
          <p:nvPr>
            <p:ph type="sldNum" sz="quarter" idx="12"/>
          </p:nvPr>
        </p:nvSpPr>
        <p:spPr/>
        <p:txBody>
          <a:bodyPr/>
          <a:lstStyle/>
          <a:p>
            <a:r>
              <a:rPr lang="en-US"/>
              <a:t>SC13   </a:t>
            </a:r>
            <a:fld id="{F16B4639-4507-4FB0-9BAF-1283F1BE08C9}" type="slidenum">
              <a:rPr lang="en-US" smtClean="0"/>
              <a:pPr/>
              <a:t>27</a:t>
            </a:fld>
            <a:endParaRPr lang="en-US" dirty="0"/>
          </a:p>
        </p:txBody>
      </p:sp>
      <p:pic>
        <p:nvPicPr>
          <p:cNvPr id="6" name="Picture 5">
            <a:extLst>
              <a:ext uri="{FF2B5EF4-FFF2-40B4-BE49-F238E27FC236}">
                <a16:creationId xmlns:a16="http://schemas.microsoft.com/office/drawing/2014/main" id="{F323F644-80D2-2119-14DF-3C9526DD8E8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6001" y="990599"/>
            <a:ext cx="7307399" cy="4800601"/>
          </a:xfrm>
          <a:prstGeom prst="rect">
            <a:avLst/>
          </a:prstGeom>
        </p:spPr>
      </p:pic>
    </p:spTree>
    <p:extLst>
      <p:ext uri="{BB962C8B-B14F-4D97-AF65-F5344CB8AC3E}">
        <p14:creationId xmlns:p14="http://schemas.microsoft.com/office/powerpoint/2010/main" val="4005260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1D1-D905-7FD2-6BF0-1BF778E9D6C0}"/>
              </a:ext>
            </a:extLst>
          </p:cNvPr>
          <p:cNvSpPr>
            <a:spLocks noGrp="1"/>
          </p:cNvSpPr>
          <p:nvPr>
            <p:ph type="title"/>
          </p:nvPr>
        </p:nvSpPr>
        <p:spPr>
          <a:xfrm>
            <a:off x="457200" y="0"/>
            <a:ext cx="8229600" cy="1219200"/>
          </a:xfrm>
        </p:spPr>
        <p:txBody>
          <a:bodyPr>
            <a:normAutofit/>
          </a:bodyPr>
          <a:lstStyle/>
          <a:p>
            <a:pPr marL="0" marR="0">
              <a:lnSpc>
                <a:spcPct val="107000"/>
              </a:lnSpc>
              <a:spcBef>
                <a:spcPts val="0"/>
              </a:spcBef>
              <a:spcAft>
                <a:spcPts val="800"/>
              </a:spcAft>
            </a:pPr>
            <a:r>
              <a:rPr lang="en-US" sz="3200" b="1" dirty="0">
                <a:effectLst/>
                <a:ea typeface="Calibri" panose="020F0502020204030204" pitchFamily="34" charset="0"/>
              </a:rPr>
              <a:t>Harvesting Solar Power in Space and  beaming to Earth with Lasers</a:t>
            </a:r>
            <a:endParaRPr lang="en-US" sz="3200" dirty="0">
              <a:effectLst/>
              <a:ea typeface="Calibri" panose="020F0502020204030204" pitchFamily="34" charset="0"/>
            </a:endParaRPr>
          </a:p>
        </p:txBody>
      </p:sp>
      <p:sp>
        <p:nvSpPr>
          <p:cNvPr id="3" name="Content Placeholder 2">
            <a:extLst>
              <a:ext uri="{FF2B5EF4-FFF2-40B4-BE49-F238E27FC236}">
                <a16:creationId xmlns:a16="http://schemas.microsoft.com/office/drawing/2014/main" id="{99C54C2B-6041-A7F3-1E7D-356B406E214E}"/>
              </a:ext>
            </a:extLst>
          </p:cNvPr>
          <p:cNvSpPr>
            <a:spLocks noGrp="1"/>
          </p:cNvSpPr>
          <p:nvPr>
            <p:ph idx="1"/>
          </p:nvPr>
        </p:nvSpPr>
        <p:spPr>
          <a:xfrm>
            <a:off x="457200" y="1143000"/>
            <a:ext cx="8229600" cy="3886200"/>
          </a:xfrm>
        </p:spPr>
        <p:txBody>
          <a:bodyPr>
            <a:normAutofit fontScale="92500" lnSpcReduction="20000"/>
          </a:bodyPr>
          <a:lstStyle/>
          <a:p>
            <a:pPr marL="0" indent="0">
              <a:buNone/>
            </a:pPr>
            <a:r>
              <a:rPr lang="en-US" sz="1900" b="1" dirty="0">
                <a:effectLst/>
                <a:ea typeface="Calibri" panose="020F0502020204030204" pitchFamily="34" charset="0"/>
              </a:rPr>
              <a:t>Laser Development History at Northrop Grumman: </a:t>
            </a:r>
            <a:endParaRPr lang="en-US" sz="1900" b="1" dirty="0">
              <a:solidFill>
                <a:srgbClr val="212529"/>
              </a:solidFill>
              <a:effectLst/>
              <a:ea typeface="Times New Roman" panose="02020603050405020304" pitchFamily="18" charset="0"/>
            </a:endParaRPr>
          </a:p>
          <a:p>
            <a:pPr marL="0" marR="0" indent="0">
              <a:lnSpc>
                <a:spcPct val="107000"/>
              </a:lnSpc>
              <a:spcBef>
                <a:spcPts val="0"/>
              </a:spcBef>
              <a:spcAft>
                <a:spcPts val="0"/>
              </a:spcAft>
              <a:buNone/>
            </a:pPr>
            <a:r>
              <a:rPr lang="en-US" sz="1700" b="1" dirty="0">
                <a:solidFill>
                  <a:srgbClr val="212529"/>
                </a:solidFill>
                <a:effectLst/>
                <a:ea typeface="Times New Roman" panose="02020603050405020304" pitchFamily="18" charset="0"/>
              </a:rPr>
              <a:t>2011</a:t>
            </a:r>
            <a:endParaRPr lang="en-US" sz="17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Maritime Laser Demonstrator completes at-sea tests by successfully conducting 'counter-material' demonstrations against small boat threats, becoming:</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First Navy laser system to go to sea, installed on a decommissioned Spruance class destroyer, for the program's culminating demonstration;</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First Navy laser system to be integrated with a ship's radar and navigation system; and</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First electric laser weapon to be fired at sea from a moving platform. Other tests of solid-state lasers for the Navy have been conducted from land-based positions.</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700" b="1" dirty="0">
                <a:solidFill>
                  <a:srgbClr val="212529"/>
                </a:solidFill>
                <a:effectLst/>
                <a:ea typeface="Times New Roman" panose="02020603050405020304" pitchFamily="18" charset="0"/>
              </a:rPr>
              <a:t>2010</a:t>
            </a:r>
            <a:endParaRPr lang="en-US" sz="17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First ballistic missile intercept by ALTB</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JHPSSL Phase 3 laser system becomes first solid-state laser chosen by U.S. Army for its Solid State Laser Testbed Experiment at the High Energy Laser Test Facility at White Sands Missile Range</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Maritime Laser Demonstrator</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First time a high-energy laser has been fired at-sea from a moving Navy platform against a static, land-based target</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First time a laser system has the lethal capability to perform to the required energy levels from a significant stand-off range</a:t>
            </a:r>
            <a:endParaRPr lang="en-US" sz="1500" dirty="0">
              <a:effectLst/>
              <a:ea typeface="Calibri" panose="020F0502020204030204" pitchFamily="34" charset="0"/>
            </a:endParaRPr>
          </a:p>
          <a:p>
            <a:pPr marL="0" marR="0" indent="0">
              <a:lnSpc>
                <a:spcPct val="107000"/>
              </a:lnSpc>
              <a:spcBef>
                <a:spcPts val="0"/>
              </a:spcBef>
              <a:spcAft>
                <a:spcPts val="0"/>
              </a:spcAft>
              <a:buNone/>
            </a:pPr>
            <a:r>
              <a:rPr lang="en-US" sz="1500" dirty="0">
                <a:solidFill>
                  <a:srgbClr val="212529"/>
                </a:solidFill>
                <a:effectLst/>
                <a:ea typeface="Times New Roman" panose="02020603050405020304" pitchFamily="18" charset="0"/>
              </a:rPr>
              <a:t>- First time a laser system tracked a small surface target in a sea state up to 3</a:t>
            </a:r>
            <a:endParaRPr lang="en-US" sz="1500" dirty="0">
              <a:effectLst/>
              <a:ea typeface="Calibri" panose="020F0502020204030204" pitchFamily="34" charset="0"/>
            </a:endParaRPr>
          </a:p>
        </p:txBody>
      </p:sp>
      <p:sp>
        <p:nvSpPr>
          <p:cNvPr id="4" name="Footer Placeholder 3">
            <a:extLst>
              <a:ext uri="{FF2B5EF4-FFF2-40B4-BE49-F238E27FC236}">
                <a16:creationId xmlns:a16="http://schemas.microsoft.com/office/drawing/2014/main" id="{673815D3-8254-EEAC-26CE-52C93E90C7DD}"/>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63F3B1E2-F5C2-0B5D-F7D4-0F5EDBEC2D62}"/>
              </a:ext>
            </a:extLst>
          </p:cNvPr>
          <p:cNvSpPr>
            <a:spLocks noGrp="1"/>
          </p:cNvSpPr>
          <p:nvPr>
            <p:ph type="sldNum" sz="quarter" idx="12"/>
          </p:nvPr>
        </p:nvSpPr>
        <p:spPr/>
        <p:txBody>
          <a:bodyPr/>
          <a:lstStyle/>
          <a:p>
            <a:r>
              <a:rPr lang="en-US"/>
              <a:t>SC13   </a:t>
            </a:r>
            <a:fld id="{F16B4639-4507-4FB0-9BAF-1283F1BE08C9}" type="slidenum">
              <a:rPr lang="en-US" smtClean="0"/>
              <a:pPr/>
              <a:t>28</a:t>
            </a:fld>
            <a:endParaRPr lang="en-US" dirty="0"/>
          </a:p>
        </p:txBody>
      </p:sp>
      <p:pic>
        <p:nvPicPr>
          <p:cNvPr id="9" name="Picture 8">
            <a:extLst>
              <a:ext uri="{FF2B5EF4-FFF2-40B4-BE49-F238E27FC236}">
                <a16:creationId xmlns:a16="http://schemas.microsoft.com/office/drawing/2014/main" id="{ECCCB4DF-2C07-7A05-A4F2-8F1A5F4741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876800"/>
            <a:ext cx="4095750" cy="1478711"/>
          </a:xfrm>
          <a:prstGeom prst="rect">
            <a:avLst/>
          </a:prstGeom>
          <a:noFill/>
        </p:spPr>
      </p:pic>
      <p:sp>
        <p:nvSpPr>
          <p:cNvPr id="10" name="TextBox 9">
            <a:extLst>
              <a:ext uri="{FF2B5EF4-FFF2-40B4-BE49-F238E27FC236}">
                <a16:creationId xmlns:a16="http://schemas.microsoft.com/office/drawing/2014/main" id="{69E0002F-C7D3-5332-9EE8-B9654D03C1FB}"/>
              </a:ext>
            </a:extLst>
          </p:cNvPr>
          <p:cNvSpPr txBox="1"/>
          <p:nvPr/>
        </p:nvSpPr>
        <p:spPr>
          <a:xfrm>
            <a:off x="533400" y="5181600"/>
            <a:ext cx="2867989" cy="665118"/>
          </a:xfrm>
          <a:prstGeom prst="rect">
            <a:avLst/>
          </a:prstGeom>
          <a:noFill/>
        </p:spPr>
        <p:txBody>
          <a:bodyPr wrap="square" rtlCol="0">
            <a:spAutoFit/>
          </a:bodyPr>
          <a:lstStyle/>
          <a:p>
            <a:pPr marL="0" marR="0" algn="ctr">
              <a:lnSpc>
                <a:spcPct val="107000"/>
              </a:lnSpc>
              <a:spcBef>
                <a:spcPts val="0"/>
              </a:spcBef>
              <a:spcAft>
                <a:spcPts val="1125"/>
              </a:spcAft>
            </a:pPr>
            <a:r>
              <a:rPr lang="en-US" sz="1800" b="1" cap="all"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NORTHROP GRUMMAN LASER 'FIRSTS'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6259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8B49-FF76-4CB6-CB3F-5CF90BA31C94}"/>
              </a:ext>
            </a:extLst>
          </p:cNvPr>
          <p:cNvSpPr>
            <a:spLocks noGrp="1"/>
          </p:cNvSpPr>
          <p:nvPr>
            <p:ph type="title"/>
          </p:nvPr>
        </p:nvSpPr>
        <p:spPr>
          <a:xfrm>
            <a:off x="457200" y="152400"/>
            <a:ext cx="8229600" cy="1143000"/>
          </a:xfrm>
        </p:spPr>
        <p:txBody>
          <a:bodyPr>
            <a:normAutofit fontScale="90000"/>
          </a:bodyPr>
          <a:lstStyle/>
          <a:p>
            <a:r>
              <a:rPr lang="en-US" sz="3600" b="1" dirty="0">
                <a:effectLst/>
                <a:ea typeface="Calibri" panose="020F0502020204030204" pitchFamily="34" charset="0"/>
              </a:rPr>
              <a:t>Laser Development History at            Northrop Grumman continued</a:t>
            </a:r>
            <a:endParaRPr lang="en-US" dirty="0"/>
          </a:p>
        </p:txBody>
      </p:sp>
      <p:sp>
        <p:nvSpPr>
          <p:cNvPr id="3" name="Content Placeholder 2">
            <a:extLst>
              <a:ext uri="{FF2B5EF4-FFF2-40B4-BE49-F238E27FC236}">
                <a16:creationId xmlns:a16="http://schemas.microsoft.com/office/drawing/2014/main" id="{30748119-27FF-50F1-E12B-46276381ACEE}"/>
              </a:ext>
            </a:extLst>
          </p:cNvPr>
          <p:cNvSpPr>
            <a:spLocks noGrp="1"/>
          </p:cNvSpPr>
          <p:nvPr>
            <p:ph idx="1"/>
          </p:nvPr>
        </p:nvSpPr>
        <p:spPr>
          <a:xfrm>
            <a:off x="457200" y="1295400"/>
            <a:ext cx="8229600" cy="5135563"/>
          </a:xfrm>
        </p:spPr>
        <p:txBody>
          <a:bodyPr>
            <a:noAutofit/>
          </a:bodyPr>
          <a:lstStyle/>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2009</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JHPSSL exceeds 100kw power level, most powerful beam ever from a solid-state laser; sets run time record for a solid-state laser</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ABL (renamed Airborne Laser Test Bed) team completes long-duration firings of high-energy laser</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2008</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ABL industry team demonstrates complete weapon system for first time by firing megawatt-class laser through precision beam steering system</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Northrop Grumman announces FIRESTRIKE, world's first weaponized solid-state laser for U.S. military services</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Joint High Power Solid State Laser (JHPSSL) sets new records for power, run time and beam quality, reaching 30 kilowatts</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2007</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COIL achieves 1st light onboard Airborne Laser aircraft.</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2006</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First industry facility dedicated to solid-state, high-energy laser systems production opens at Northrop Grumman's Space Park campus in Redondo Beach, Calif.</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Vesta debuts - a compact, solid-state laser with high-power, excellent beam quality and long run times for multiple military uses (from fixed-site protection to precision strike)</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Strategic Illuminator Laser (SILL) meets all technical performance requirements in tests that prove it's the highest power, brightest continuously pulsed laser of its kind ever built. Funded by the Missile Defense Agency, SILL is a new, diode-pumped, solid-state, next-generation pulsed illuminator laser.</a:t>
            </a:r>
            <a:endParaRPr lang="en-US" sz="1400" dirty="0">
              <a:effectLst/>
              <a:ea typeface="Calibri" panose="020F0502020204030204" pitchFamily="34" charset="0"/>
            </a:endParaRPr>
          </a:p>
        </p:txBody>
      </p:sp>
      <p:sp>
        <p:nvSpPr>
          <p:cNvPr id="4" name="Footer Placeholder 3">
            <a:extLst>
              <a:ext uri="{FF2B5EF4-FFF2-40B4-BE49-F238E27FC236}">
                <a16:creationId xmlns:a16="http://schemas.microsoft.com/office/drawing/2014/main" id="{C957A3B7-160F-4C8B-E3B9-7D78ED64F9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94C92F91-0911-9A4E-8A14-FBDC27EC1B69}"/>
              </a:ext>
            </a:extLst>
          </p:cNvPr>
          <p:cNvSpPr>
            <a:spLocks noGrp="1"/>
          </p:cNvSpPr>
          <p:nvPr>
            <p:ph type="sldNum" sz="quarter" idx="12"/>
          </p:nvPr>
        </p:nvSpPr>
        <p:spPr/>
        <p:txBody>
          <a:bodyPr/>
          <a:lstStyle/>
          <a:p>
            <a:r>
              <a:rPr lang="en-US"/>
              <a:t>SC13   </a:t>
            </a:r>
            <a:fld id="{F16B4639-4507-4FB0-9BAF-1283F1BE08C9}" type="slidenum">
              <a:rPr lang="en-US" smtClean="0"/>
              <a:pPr/>
              <a:t>29</a:t>
            </a:fld>
            <a:endParaRPr lang="en-US" dirty="0"/>
          </a:p>
        </p:txBody>
      </p:sp>
    </p:spTree>
    <p:extLst>
      <p:ext uri="{BB962C8B-B14F-4D97-AF65-F5344CB8AC3E}">
        <p14:creationId xmlns:p14="http://schemas.microsoft.com/office/powerpoint/2010/main" val="2807349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D6707E-CC9F-F451-AFBB-648F4E966FC9}"/>
              </a:ext>
            </a:extLst>
          </p:cNvPr>
          <p:cNvSpPr/>
          <p:nvPr/>
        </p:nvSpPr>
        <p:spPr>
          <a:xfrm>
            <a:off x="3581400" y="1371600"/>
            <a:ext cx="54102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tx1"/>
              </a:solidFill>
            </a:endParaRPr>
          </a:p>
        </p:txBody>
      </p:sp>
      <p:pic>
        <p:nvPicPr>
          <p:cNvPr id="1026" name="Picture 2" descr="How far is a light-year? | Astronomy Essentials | EarthSky">
            <a:extLst>
              <a:ext uri="{FF2B5EF4-FFF2-40B4-BE49-F238E27FC236}">
                <a16:creationId xmlns:a16="http://schemas.microsoft.com/office/drawing/2014/main" id="{B34163CB-D24E-E18B-ABF5-28B66BFA7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00200"/>
            <a:ext cx="5451231"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FE7C27-46FA-45C2-90B9-329A5526E06D}"/>
              </a:ext>
            </a:extLst>
          </p:cNvPr>
          <p:cNvSpPr>
            <a:spLocks noGrp="1"/>
          </p:cNvSpPr>
          <p:nvPr>
            <p:ph type="title"/>
          </p:nvPr>
        </p:nvSpPr>
        <p:spPr/>
        <p:txBody>
          <a:bodyPr>
            <a:noAutofit/>
          </a:bodyPr>
          <a:lstStyle/>
          <a:p>
            <a:r>
              <a:rPr lang="en-US" sz="3200" b="1" dirty="0"/>
              <a:t>13</a:t>
            </a:r>
            <a:r>
              <a:rPr lang="en-US" sz="3200" b="1" baseline="30000" dirty="0"/>
              <a:t>th</a:t>
            </a:r>
            <a:r>
              <a:rPr lang="en-US" sz="3200" b="1" dirty="0"/>
              <a:t> Annual Nelson Grandkids’            Summer Science Camp; Theme: Light</a:t>
            </a:r>
          </a:p>
        </p:txBody>
      </p:sp>
      <p:sp>
        <p:nvSpPr>
          <p:cNvPr id="4" name="Slide Number Placeholder 3">
            <a:extLst>
              <a:ext uri="{FF2B5EF4-FFF2-40B4-BE49-F238E27FC236}">
                <a16:creationId xmlns:a16="http://schemas.microsoft.com/office/drawing/2014/main" id="{85EE38DF-99C9-4C03-8059-78030DADE38B}"/>
              </a:ext>
            </a:extLst>
          </p:cNvPr>
          <p:cNvSpPr>
            <a:spLocks noGrp="1"/>
          </p:cNvSpPr>
          <p:nvPr>
            <p:ph type="sldNum" sz="quarter" idx="12"/>
          </p:nvPr>
        </p:nvSpPr>
        <p:spPr/>
        <p:txBody>
          <a:bodyPr/>
          <a:lstStyle/>
          <a:p>
            <a:r>
              <a:rPr lang="en-US" dirty="0"/>
              <a:t>SC13   </a:t>
            </a:r>
            <a:fld id="{F16B4639-4507-4FB0-9BAF-1283F1BE08C9}" type="slidenum">
              <a:rPr lang="en-US" smtClean="0"/>
              <a:pPr/>
              <a:t>3</a:t>
            </a:fld>
            <a:endParaRPr lang="en-US" dirty="0"/>
          </a:p>
        </p:txBody>
      </p:sp>
      <p:sp>
        <p:nvSpPr>
          <p:cNvPr id="6" name="TextBox 5">
            <a:extLst>
              <a:ext uri="{FF2B5EF4-FFF2-40B4-BE49-F238E27FC236}">
                <a16:creationId xmlns:a16="http://schemas.microsoft.com/office/drawing/2014/main" id="{4EB38AE4-26C9-4B91-8CAE-749EBC512BC4}"/>
              </a:ext>
            </a:extLst>
          </p:cNvPr>
          <p:cNvSpPr txBox="1"/>
          <p:nvPr/>
        </p:nvSpPr>
        <p:spPr>
          <a:xfrm>
            <a:off x="6781800" y="1371600"/>
            <a:ext cx="2264545" cy="1200329"/>
          </a:xfrm>
          <a:prstGeom prst="rect">
            <a:avLst/>
          </a:prstGeom>
          <a:solidFill>
            <a:schemeClr val="tx1">
              <a:alpha val="46000"/>
            </a:schemeClr>
          </a:solidFill>
          <a:ln w="19050">
            <a:solidFill>
              <a:schemeClr val="tx1"/>
            </a:solidFill>
          </a:ln>
        </p:spPr>
        <p:txBody>
          <a:bodyPr wrap="square" rtlCol="0">
            <a:spAutoFit/>
          </a:bodyPr>
          <a:lstStyle/>
          <a:p>
            <a:r>
              <a:rPr lang="en-US"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Photos + slides to be posted at:</a:t>
            </a:r>
          </a:p>
          <a:p>
            <a:r>
              <a:rPr lang="en-US" sz="1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http://www.walden3d.com/photos/Grandkids_Science_Camps/220628-30_Science_Camp</a:t>
            </a:r>
            <a:r>
              <a:rPr lang="en-US" sz="1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7" name="Footer Placeholder 6">
            <a:extLst>
              <a:ext uri="{FF2B5EF4-FFF2-40B4-BE49-F238E27FC236}">
                <a16:creationId xmlns:a16="http://schemas.microsoft.com/office/drawing/2014/main" id="{F428CF9C-183E-48D4-B545-EB1ED64AB1C3}"/>
              </a:ext>
            </a:extLst>
          </p:cNvPr>
          <p:cNvSpPr>
            <a:spLocks noGrp="1"/>
          </p:cNvSpPr>
          <p:nvPr>
            <p:ph type="ftr" sz="quarter" idx="11"/>
          </p:nvPr>
        </p:nvSpPr>
        <p:spPr/>
        <p:txBody>
          <a:bodyPr/>
          <a:lstStyle/>
          <a:p>
            <a:r>
              <a:rPr lang="en-US" dirty="0"/>
              <a:t>Copyright © 2022 Walden 3-D, Inc.</a:t>
            </a:r>
          </a:p>
        </p:txBody>
      </p:sp>
      <p:sp>
        <p:nvSpPr>
          <p:cNvPr id="10" name="Content Placeholder 2">
            <a:extLst>
              <a:ext uri="{FF2B5EF4-FFF2-40B4-BE49-F238E27FC236}">
                <a16:creationId xmlns:a16="http://schemas.microsoft.com/office/drawing/2014/main" id="{9503B61F-94A8-488E-8014-643D19060296}"/>
              </a:ext>
            </a:extLst>
          </p:cNvPr>
          <p:cNvSpPr txBox="1">
            <a:spLocks/>
          </p:cNvSpPr>
          <p:nvPr/>
        </p:nvSpPr>
        <p:spPr>
          <a:xfrm>
            <a:off x="3810000" y="6096000"/>
            <a:ext cx="4953000" cy="228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050" dirty="0">
                <a:solidFill>
                  <a:srgbClr val="FFFF00"/>
                </a:solidFill>
              </a:rPr>
              <a:t>https://earthsky.org/upl/2016/07/light-year-scale-Bob-King.jpg</a:t>
            </a:r>
          </a:p>
        </p:txBody>
      </p:sp>
      <p:sp>
        <p:nvSpPr>
          <p:cNvPr id="12" name="Title 1">
            <a:extLst>
              <a:ext uri="{FF2B5EF4-FFF2-40B4-BE49-F238E27FC236}">
                <a16:creationId xmlns:a16="http://schemas.microsoft.com/office/drawing/2014/main" id="{8387DF09-CE75-4454-9ADC-2E3CBDDD4823}"/>
              </a:ext>
            </a:extLst>
          </p:cNvPr>
          <p:cNvSpPr txBox="1">
            <a:spLocks/>
          </p:cNvSpPr>
          <p:nvPr/>
        </p:nvSpPr>
        <p:spPr>
          <a:xfrm>
            <a:off x="228600" y="1371600"/>
            <a:ext cx="3352800" cy="4953000"/>
          </a:xfrm>
          <a:prstGeom prst="rect">
            <a:avLst/>
          </a:prstGeom>
          <a:solidFill>
            <a:schemeClr val="bg1">
              <a:alpha val="75000"/>
            </a:schemeClr>
          </a:solidFill>
          <a:ln w="19050">
            <a:solidFill>
              <a:schemeClr val="tx1"/>
            </a:solid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Itinerary</a:t>
            </a:r>
          </a:p>
          <a:p>
            <a:pPr algn="l"/>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Saturday:</a:t>
            </a:r>
          </a:p>
          <a:p>
            <a:pPr marL="514350" indent="-514350" algn="l">
              <a:buFont typeface="Arial" panose="020B0604020202020204" pitchFamily="34" charset="0"/>
              <a:buChar char="•"/>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Sara, Bobby, &amp; Ryan arrive Zion</a:t>
            </a:r>
          </a:p>
          <a:p>
            <a:pPr marL="514350" indent="-514350" algn="l">
              <a:buFont typeface="Arial" panose="020B0604020202020204" pitchFamily="34" charset="0"/>
              <a:buChar char="•"/>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Grandpa and Grandma meet in Orderville</a:t>
            </a:r>
          </a:p>
          <a:p>
            <a:pPr algn="l"/>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Sunday:</a:t>
            </a:r>
          </a:p>
          <a:p>
            <a:pPr marL="514350" indent="-514350" algn="l">
              <a:buFont typeface="Arial" panose="020B0604020202020204" pitchFamily="34" charset="0"/>
              <a:buChar char="•"/>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Grandpa and Grandma babysit Sage</a:t>
            </a:r>
          </a:p>
          <a:p>
            <a:pPr algn="l"/>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Monday:</a:t>
            </a:r>
          </a:p>
          <a:p>
            <a:pPr algn="l"/>
            <a:r>
              <a:rPr lang="en-US" sz="15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6:30      Paul &amp; Melanie and kids arrive Cedar</a:t>
            </a:r>
          </a:p>
          <a:p>
            <a:pPr algn="l"/>
            <a:r>
              <a:rPr lang="en-US" sz="15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8:00      Shakespeare’s All’s Well That Ends Well</a:t>
            </a:r>
          </a:p>
          <a:p>
            <a:pPr algn="l"/>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Tuesday:</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Horseshoeing</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Happy Factory</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Cabin Stuff</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Stargazing Ray Gardner &amp; Randy Quinton</a:t>
            </a:r>
          </a:p>
          <a:p>
            <a:pPr algn="l"/>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Wednesday:</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Cabin</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Cascade Falls</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Lunch Duck Creek</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Light Discussions</a:t>
            </a:r>
          </a:p>
          <a:p>
            <a:pPr algn="l"/>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Thursday:</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Clean up the Cabin</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Swimming and Lake Cedar City</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Melanie &amp; Paul’s Families Leave</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Sara &amp; Bobby &amp; Ryan back to Cabin</a:t>
            </a:r>
          </a:p>
          <a:p>
            <a:pPr algn="l"/>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Friday:</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Grandpa &amp; Grandma help clean the cabin</a:t>
            </a:r>
          </a:p>
          <a:p>
            <a:pPr marL="514350" indent="-514350" algn="l">
              <a:buFont typeface="+mj-lt"/>
              <a:buAutoNum type="arabicPeriod"/>
            </a:pP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Sara, Bobby, Ryan &amp; Sage to St. George</a:t>
            </a:r>
          </a:p>
          <a:p>
            <a:pPr algn="l"/>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Saturday:</a:t>
            </a:r>
          </a:p>
          <a:p>
            <a:pPr algn="l"/>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12:00-3:00 Roice &amp; Emma Nelson Family Reunion     </a:t>
            </a:r>
            <a:b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Homestead Museum</a:t>
            </a:r>
            <a:endPar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l"/>
            <a:endParaRPr lang="en-US" sz="1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l"/>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Good Times!</a:t>
            </a:r>
          </a:p>
        </p:txBody>
      </p:sp>
      <p:sp>
        <p:nvSpPr>
          <p:cNvPr id="13" name="TextBox 12">
            <a:extLst>
              <a:ext uri="{FF2B5EF4-FFF2-40B4-BE49-F238E27FC236}">
                <a16:creationId xmlns:a16="http://schemas.microsoft.com/office/drawing/2014/main" id="{2831D877-4236-D770-5D8F-5322DD4BE1A8}"/>
              </a:ext>
            </a:extLst>
          </p:cNvPr>
          <p:cNvSpPr txBox="1"/>
          <p:nvPr/>
        </p:nvSpPr>
        <p:spPr>
          <a:xfrm>
            <a:off x="3590278" y="1371600"/>
            <a:ext cx="3200400" cy="400110"/>
          </a:xfrm>
          <a:prstGeom prst="rect">
            <a:avLst/>
          </a:prstGeom>
          <a:solidFill>
            <a:schemeClr val="tx1">
              <a:alpha val="46000"/>
            </a:schemeClr>
          </a:solidFill>
          <a:ln w="19050">
            <a:solidFill>
              <a:schemeClr val="tx1"/>
            </a:solidFill>
          </a:ln>
        </p:spPr>
        <p:txBody>
          <a:bodyPr wrap="square" rtlCol="0">
            <a:spAutoFit/>
          </a:bodyPr>
          <a:lstStyle/>
          <a:p>
            <a:r>
              <a:rPr lang="en-US"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Distance in Light Years</a:t>
            </a:r>
            <a:endParaRPr lang="en-US" sz="1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441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8B49-FF76-4CB6-CB3F-5CF90BA31C94}"/>
              </a:ext>
            </a:extLst>
          </p:cNvPr>
          <p:cNvSpPr>
            <a:spLocks noGrp="1"/>
          </p:cNvSpPr>
          <p:nvPr>
            <p:ph type="title"/>
          </p:nvPr>
        </p:nvSpPr>
        <p:spPr>
          <a:xfrm>
            <a:off x="457200" y="152400"/>
            <a:ext cx="8229600" cy="1143000"/>
          </a:xfrm>
        </p:spPr>
        <p:txBody>
          <a:bodyPr>
            <a:normAutofit fontScale="90000"/>
          </a:bodyPr>
          <a:lstStyle/>
          <a:p>
            <a:r>
              <a:rPr lang="en-US" sz="3600" b="1" dirty="0">
                <a:effectLst/>
                <a:ea typeface="Calibri" panose="020F0502020204030204" pitchFamily="34" charset="0"/>
              </a:rPr>
              <a:t>Laser Development History at            Northrop Grumman continued</a:t>
            </a:r>
            <a:endParaRPr lang="en-US" dirty="0"/>
          </a:p>
        </p:txBody>
      </p:sp>
      <p:sp>
        <p:nvSpPr>
          <p:cNvPr id="3" name="Content Placeholder 2">
            <a:extLst>
              <a:ext uri="{FF2B5EF4-FFF2-40B4-BE49-F238E27FC236}">
                <a16:creationId xmlns:a16="http://schemas.microsoft.com/office/drawing/2014/main" id="{30748119-27FF-50F1-E12B-46276381ACEE}"/>
              </a:ext>
            </a:extLst>
          </p:cNvPr>
          <p:cNvSpPr>
            <a:spLocks noGrp="1"/>
          </p:cNvSpPr>
          <p:nvPr>
            <p:ph idx="1"/>
          </p:nvPr>
        </p:nvSpPr>
        <p:spPr>
          <a:xfrm>
            <a:off x="457200" y="1295400"/>
            <a:ext cx="8229600" cy="5135563"/>
          </a:xfrm>
        </p:spPr>
        <p:txBody>
          <a:bodyPr>
            <a:noAutofit/>
          </a:bodyPr>
          <a:lstStyle/>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2005</a:t>
            </a:r>
            <a:endParaRPr lang="en-US" sz="1600" dirty="0">
              <a:effectLst/>
              <a:ea typeface="Calibri" panose="020F0502020204030204" pitchFamily="34" charset="0"/>
            </a:endParaRPr>
          </a:p>
          <a:p>
            <a:pPr marL="0" indent="0">
              <a:buNone/>
            </a:pPr>
            <a:r>
              <a:rPr lang="en-US" sz="1400" dirty="0">
                <a:solidFill>
                  <a:srgbClr val="212529"/>
                </a:solidFill>
                <a:effectLst/>
                <a:ea typeface="Times New Roman" panose="02020603050405020304" pitchFamily="18" charset="0"/>
              </a:rPr>
              <a:t>- Joint High Power Solid State Laser (JHPSSL) demonstrator blasts one of the most powerful (more than 27kW), continuously operating (350 seconds), solid-state laser beams ever produced by an electric laser - believed to be the brightest beam ever produced by this technology.</a:t>
            </a: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2004</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Missile Defense Agency successfully fires Northrop Grumman-built Chemical Oxygen Iodine Laser, the first megawatt-class laser built for an airborne environment for ABL</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THEL Testbed shoots down mortars - singles and a salvo proving that directed energy can be applied on the battlefield to address current threats</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THEL Testbed destroys a large-caliber rocket carrying a live warhead in-flight - the largest, fastest and highest flying target ever destroyed by a high-energy laser</a:t>
            </a: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2003</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Northrop Grumman selected to develop the Strategic Illuminator Laser (SILL) for the Missile Defense Agency (MDA), providing a crucial component for systems such as ABL and future space-based programs.</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Delivery of the brightest flight-qualified kilowatt-class solid state laser - the Beacon Illuminator Laser for ABL</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2002</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600" dirty="0">
                <a:solidFill>
                  <a:srgbClr val="212529"/>
                </a:solidFill>
                <a:effectLst/>
                <a:ea typeface="Times New Roman" panose="02020603050405020304" pitchFamily="18" charset="0"/>
              </a:rPr>
              <a:t>- First in-flight destruction of an artillery projectile (THEL). By 2004, THEL had recorded 46 successful shoot downs including 28 Katyusha rockets; 5 artillery projectiles; 3 large-caliber rockets; and 10 mortars</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2001</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-First COIL laser module packaged for flight operations built for the Airborne Laser (ABL)</a:t>
            </a:r>
            <a:endParaRPr lang="en-US" sz="1400" dirty="0">
              <a:effectLst/>
              <a:ea typeface="Calibri" panose="020F0502020204030204" pitchFamily="34" charset="0"/>
            </a:endParaRPr>
          </a:p>
          <a:p>
            <a:pPr marL="0" marR="0" indent="0">
              <a:lnSpc>
                <a:spcPct val="107000"/>
              </a:lnSpc>
              <a:spcBef>
                <a:spcPts val="0"/>
              </a:spcBef>
              <a:spcAft>
                <a:spcPts val="0"/>
              </a:spcAft>
              <a:buNone/>
            </a:pPr>
            <a:endParaRPr lang="en-US" sz="1600" dirty="0">
              <a:effectLst/>
              <a:ea typeface="Calibri" panose="020F0502020204030204" pitchFamily="34" charset="0"/>
            </a:endParaRPr>
          </a:p>
        </p:txBody>
      </p:sp>
      <p:sp>
        <p:nvSpPr>
          <p:cNvPr id="4" name="Footer Placeholder 3">
            <a:extLst>
              <a:ext uri="{FF2B5EF4-FFF2-40B4-BE49-F238E27FC236}">
                <a16:creationId xmlns:a16="http://schemas.microsoft.com/office/drawing/2014/main" id="{C957A3B7-160F-4C8B-E3B9-7D78ED64F9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94C92F91-0911-9A4E-8A14-FBDC27EC1B69}"/>
              </a:ext>
            </a:extLst>
          </p:cNvPr>
          <p:cNvSpPr>
            <a:spLocks noGrp="1"/>
          </p:cNvSpPr>
          <p:nvPr>
            <p:ph type="sldNum" sz="quarter" idx="12"/>
          </p:nvPr>
        </p:nvSpPr>
        <p:spPr/>
        <p:txBody>
          <a:bodyPr/>
          <a:lstStyle/>
          <a:p>
            <a:r>
              <a:rPr lang="en-US"/>
              <a:t>SC13   </a:t>
            </a:r>
            <a:fld id="{F16B4639-4507-4FB0-9BAF-1283F1BE08C9}" type="slidenum">
              <a:rPr lang="en-US" smtClean="0"/>
              <a:pPr/>
              <a:t>30</a:t>
            </a:fld>
            <a:endParaRPr lang="en-US" dirty="0"/>
          </a:p>
        </p:txBody>
      </p:sp>
    </p:spTree>
    <p:extLst>
      <p:ext uri="{BB962C8B-B14F-4D97-AF65-F5344CB8AC3E}">
        <p14:creationId xmlns:p14="http://schemas.microsoft.com/office/powerpoint/2010/main" val="1477715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8B49-FF76-4CB6-CB3F-5CF90BA31C94}"/>
              </a:ext>
            </a:extLst>
          </p:cNvPr>
          <p:cNvSpPr>
            <a:spLocks noGrp="1"/>
          </p:cNvSpPr>
          <p:nvPr>
            <p:ph type="title"/>
          </p:nvPr>
        </p:nvSpPr>
        <p:spPr>
          <a:xfrm>
            <a:off x="457200" y="152400"/>
            <a:ext cx="8229600" cy="1143000"/>
          </a:xfrm>
        </p:spPr>
        <p:txBody>
          <a:bodyPr>
            <a:normAutofit fontScale="90000"/>
          </a:bodyPr>
          <a:lstStyle/>
          <a:p>
            <a:r>
              <a:rPr lang="en-US" sz="3600" b="1" dirty="0">
                <a:effectLst/>
                <a:ea typeface="Calibri" panose="020F0502020204030204" pitchFamily="34" charset="0"/>
              </a:rPr>
              <a:t>Laser Development History at            Northrop Grumman continued</a:t>
            </a:r>
            <a:endParaRPr lang="en-US" dirty="0"/>
          </a:p>
        </p:txBody>
      </p:sp>
      <p:sp>
        <p:nvSpPr>
          <p:cNvPr id="3" name="Content Placeholder 2">
            <a:extLst>
              <a:ext uri="{FF2B5EF4-FFF2-40B4-BE49-F238E27FC236}">
                <a16:creationId xmlns:a16="http://schemas.microsoft.com/office/drawing/2014/main" id="{30748119-27FF-50F1-E12B-46276381ACEE}"/>
              </a:ext>
            </a:extLst>
          </p:cNvPr>
          <p:cNvSpPr>
            <a:spLocks noGrp="1"/>
          </p:cNvSpPr>
          <p:nvPr>
            <p:ph idx="1"/>
          </p:nvPr>
        </p:nvSpPr>
        <p:spPr>
          <a:xfrm>
            <a:off x="457200" y="914400"/>
            <a:ext cx="8229600" cy="5135563"/>
          </a:xfrm>
        </p:spPr>
        <p:txBody>
          <a:bodyPr>
            <a:noAutofit/>
          </a:bodyPr>
          <a:lstStyle/>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1999</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Record output power for mid-IR solid state laser (DARPA/Tri-Service Mid IR II Laser)</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1996</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First in-flight destruction of short-range artillery rocket (Nautilus)</a:t>
            </a:r>
            <a:endParaRPr lang="en-US" sz="1400" dirty="0">
              <a:effectLst/>
              <a:ea typeface="Calibri" panose="020F0502020204030204" pitchFamily="34" charset="0"/>
            </a:endParaRPr>
          </a:p>
          <a:p>
            <a:pPr marL="0" marR="0" indent="0">
              <a:lnSpc>
                <a:spcPct val="107000"/>
              </a:lnSpc>
              <a:spcBef>
                <a:spcPts val="0"/>
              </a:spcBef>
              <a:spcAft>
                <a:spcPts val="0"/>
              </a:spcAft>
              <a:buNone/>
            </a:pPr>
            <a:r>
              <a:rPr lang="en-US" sz="1600" b="1" dirty="0">
                <a:solidFill>
                  <a:srgbClr val="212529"/>
                </a:solidFill>
                <a:effectLst/>
                <a:ea typeface="Times New Roman" panose="02020603050405020304" pitchFamily="18" charset="0"/>
              </a:rPr>
              <a:t>1995</a:t>
            </a:r>
            <a:endParaRPr lang="en-US" sz="1600" dirty="0">
              <a:effectLst/>
              <a:ea typeface="Calibri" panose="020F0502020204030204" pitchFamily="34" charset="0"/>
            </a:endParaRPr>
          </a:p>
          <a:p>
            <a:pPr marL="0" marR="0" indent="0">
              <a:lnSpc>
                <a:spcPct val="107000"/>
              </a:lnSpc>
              <a:spcBef>
                <a:spcPts val="0"/>
              </a:spcBef>
              <a:spcAft>
                <a:spcPts val="0"/>
              </a:spcAft>
              <a:buNone/>
            </a:pPr>
            <a:r>
              <a:rPr lang="en-US" sz="1400" dirty="0">
                <a:solidFill>
                  <a:srgbClr val="212529"/>
                </a:solidFill>
                <a:effectLst/>
                <a:ea typeface="Times New Roman" panose="02020603050405020304" pitchFamily="18" charset="0"/>
              </a:rPr>
              <a:t>- World-record chemical oxygen iodine laser (COIL) efficiencies</a:t>
            </a:r>
            <a:endParaRPr lang="en-US" sz="1600" dirty="0">
              <a:effectLst/>
              <a:ea typeface="Calibri" panose="020F0502020204030204" pitchFamily="34" charset="0"/>
            </a:endParaRPr>
          </a:p>
        </p:txBody>
      </p:sp>
      <p:sp>
        <p:nvSpPr>
          <p:cNvPr id="4" name="Footer Placeholder 3">
            <a:extLst>
              <a:ext uri="{FF2B5EF4-FFF2-40B4-BE49-F238E27FC236}">
                <a16:creationId xmlns:a16="http://schemas.microsoft.com/office/drawing/2014/main" id="{C957A3B7-160F-4C8B-E3B9-7D78ED64F9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94C92F91-0911-9A4E-8A14-FBDC27EC1B69}"/>
              </a:ext>
            </a:extLst>
          </p:cNvPr>
          <p:cNvSpPr>
            <a:spLocks noGrp="1"/>
          </p:cNvSpPr>
          <p:nvPr>
            <p:ph type="sldNum" sz="quarter" idx="12"/>
          </p:nvPr>
        </p:nvSpPr>
        <p:spPr/>
        <p:txBody>
          <a:bodyPr/>
          <a:lstStyle/>
          <a:p>
            <a:r>
              <a:rPr lang="en-US"/>
              <a:t>SC13   </a:t>
            </a:r>
            <a:fld id="{F16B4639-4507-4FB0-9BAF-1283F1BE08C9}" type="slidenum">
              <a:rPr lang="en-US" smtClean="0"/>
              <a:pPr/>
              <a:t>31</a:t>
            </a:fld>
            <a:endParaRPr lang="en-US" dirty="0"/>
          </a:p>
        </p:txBody>
      </p:sp>
      <p:pic>
        <p:nvPicPr>
          <p:cNvPr id="6" name="Picture 5">
            <a:extLst>
              <a:ext uri="{FF2B5EF4-FFF2-40B4-BE49-F238E27FC236}">
                <a16:creationId xmlns:a16="http://schemas.microsoft.com/office/drawing/2014/main" id="{FE51D212-C407-87DB-403A-F9836A8CBE75}"/>
              </a:ext>
            </a:extLst>
          </p:cNvPr>
          <p:cNvPicPr>
            <a:picLocks noChangeAspect="1"/>
          </p:cNvPicPr>
          <p:nvPr/>
        </p:nvPicPr>
        <p:blipFill>
          <a:blip r:embed="rId2"/>
          <a:stretch>
            <a:fillRect/>
          </a:stretch>
        </p:blipFill>
        <p:spPr>
          <a:xfrm>
            <a:off x="3581400" y="2971800"/>
            <a:ext cx="5312198" cy="2819400"/>
          </a:xfrm>
          <a:prstGeom prst="rect">
            <a:avLst/>
          </a:prstGeom>
        </p:spPr>
      </p:pic>
      <p:sp>
        <p:nvSpPr>
          <p:cNvPr id="7" name="Content Placeholder 2">
            <a:extLst>
              <a:ext uri="{FF2B5EF4-FFF2-40B4-BE49-F238E27FC236}">
                <a16:creationId xmlns:a16="http://schemas.microsoft.com/office/drawing/2014/main" id="{62E60562-1683-8198-0069-C2B7E23B1DC2}"/>
              </a:ext>
            </a:extLst>
          </p:cNvPr>
          <p:cNvSpPr txBox="1">
            <a:spLocks/>
          </p:cNvSpPr>
          <p:nvPr/>
        </p:nvSpPr>
        <p:spPr>
          <a:xfrm>
            <a:off x="457200" y="2362200"/>
            <a:ext cx="3124200" cy="434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Bef>
                <a:spcPts val="0"/>
              </a:spcBef>
              <a:buFont typeface="Arial" pitchFamily="34" charset="0"/>
              <a:buNone/>
            </a:pPr>
            <a:r>
              <a:rPr lang="en-US" sz="1600" b="1" dirty="0">
                <a:solidFill>
                  <a:srgbClr val="212529"/>
                </a:solidFill>
                <a:ea typeface="Times New Roman" panose="02020603050405020304" pitchFamily="18" charset="0"/>
              </a:rPr>
              <a:t>1992</a:t>
            </a:r>
            <a:endParaRPr lang="en-US" sz="1600" dirty="0">
              <a:ea typeface="Calibri" panose="020F0502020204030204" pitchFamily="34" charset="0"/>
            </a:endParaRPr>
          </a:p>
          <a:p>
            <a:pPr marL="0" indent="0">
              <a:lnSpc>
                <a:spcPct val="107000"/>
              </a:lnSpc>
              <a:spcBef>
                <a:spcPts val="0"/>
              </a:spcBef>
              <a:buFont typeface="Arial" pitchFamily="34" charset="0"/>
              <a:buNone/>
            </a:pPr>
            <a:r>
              <a:rPr lang="en-US" sz="1400" dirty="0">
                <a:solidFill>
                  <a:srgbClr val="212529"/>
                </a:solidFill>
                <a:ea typeface="Times New Roman" panose="02020603050405020304" pitchFamily="18" charset="0"/>
              </a:rPr>
              <a:t>- Record brightness for solid state laser in near-infrared</a:t>
            </a:r>
            <a:endParaRPr lang="en-US" sz="1400" dirty="0">
              <a:ea typeface="Calibri" panose="020F0502020204030204" pitchFamily="34" charset="0"/>
            </a:endParaRPr>
          </a:p>
          <a:p>
            <a:pPr marL="0" indent="0">
              <a:lnSpc>
                <a:spcPct val="107000"/>
              </a:lnSpc>
              <a:spcBef>
                <a:spcPts val="0"/>
              </a:spcBef>
              <a:buFont typeface="Arial" pitchFamily="34" charset="0"/>
              <a:buNone/>
            </a:pPr>
            <a:r>
              <a:rPr lang="en-US" sz="1600" b="1" dirty="0">
                <a:solidFill>
                  <a:srgbClr val="212529"/>
                </a:solidFill>
                <a:ea typeface="Times New Roman" panose="02020603050405020304" pitchFamily="18" charset="0"/>
              </a:rPr>
              <a:t>1991</a:t>
            </a:r>
            <a:endParaRPr lang="en-US" sz="1600" dirty="0">
              <a:ea typeface="Calibri" panose="020F0502020204030204" pitchFamily="34" charset="0"/>
            </a:endParaRPr>
          </a:p>
          <a:p>
            <a:pPr marL="0" indent="0">
              <a:lnSpc>
                <a:spcPct val="107000"/>
              </a:lnSpc>
              <a:spcBef>
                <a:spcPts val="0"/>
              </a:spcBef>
              <a:buFont typeface="Arial" pitchFamily="34" charset="0"/>
              <a:buNone/>
            </a:pPr>
            <a:r>
              <a:rPr lang="en-US" sz="1400" dirty="0">
                <a:solidFill>
                  <a:srgbClr val="212529"/>
                </a:solidFill>
                <a:ea typeface="Times New Roman" panose="02020603050405020304" pitchFamily="18" charset="0"/>
              </a:rPr>
              <a:t>- First megawatt-class laser engineered for space operations (Alpha)</a:t>
            </a:r>
            <a:endParaRPr lang="en-US" sz="1400" dirty="0">
              <a:ea typeface="Calibri" panose="020F0502020204030204" pitchFamily="34" charset="0"/>
            </a:endParaRPr>
          </a:p>
          <a:p>
            <a:pPr marL="0" indent="0">
              <a:lnSpc>
                <a:spcPct val="107000"/>
              </a:lnSpc>
              <a:spcBef>
                <a:spcPts val="0"/>
              </a:spcBef>
              <a:buFont typeface="Arial" pitchFamily="34" charset="0"/>
              <a:buNone/>
            </a:pPr>
            <a:r>
              <a:rPr lang="en-US" sz="1600" b="1" dirty="0">
                <a:solidFill>
                  <a:srgbClr val="212529"/>
                </a:solidFill>
                <a:ea typeface="Times New Roman" panose="02020603050405020304" pitchFamily="18" charset="0"/>
              </a:rPr>
              <a:t>1980</a:t>
            </a:r>
            <a:endParaRPr lang="en-US" sz="1600" dirty="0">
              <a:ea typeface="Calibri" panose="020F0502020204030204" pitchFamily="34" charset="0"/>
            </a:endParaRPr>
          </a:p>
          <a:p>
            <a:pPr marL="0" indent="0">
              <a:lnSpc>
                <a:spcPct val="107000"/>
              </a:lnSpc>
              <a:spcBef>
                <a:spcPts val="0"/>
              </a:spcBef>
              <a:buFont typeface="Arial" pitchFamily="34" charset="0"/>
              <a:buNone/>
            </a:pPr>
            <a:r>
              <a:rPr lang="en-US" sz="1400" dirty="0">
                <a:solidFill>
                  <a:srgbClr val="212529"/>
                </a:solidFill>
                <a:ea typeface="Times New Roman" panose="02020603050405020304" pitchFamily="18" charset="0"/>
              </a:rPr>
              <a:t>- First megawatt-class chemical laser (MIRACL)</a:t>
            </a:r>
            <a:endParaRPr lang="en-US" sz="1400" dirty="0">
              <a:ea typeface="Calibri" panose="020F0502020204030204" pitchFamily="34" charset="0"/>
            </a:endParaRPr>
          </a:p>
          <a:p>
            <a:pPr marL="0" indent="0">
              <a:lnSpc>
                <a:spcPct val="107000"/>
              </a:lnSpc>
              <a:spcBef>
                <a:spcPts val="0"/>
              </a:spcBef>
              <a:buFont typeface="Arial" pitchFamily="34" charset="0"/>
              <a:buNone/>
            </a:pPr>
            <a:r>
              <a:rPr lang="en-US" sz="1600" b="1" dirty="0">
                <a:solidFill>
                  <a:srgbClr val="212529"/>
                </a:solidFill>
                <a:ea typeface="Times New Roman" panose="02020603050405020304" pitchFamily="18" charset="0"/>
              </a:rPr>
              <a:t>1978</a:t>
            </a:r>
            <a:endParaRPr lang="en-US" sz="1600" dirty="0">
              <a:ea typeface="Calibri" panose="020F0502020204030204" pitchFamily="34" charset="0"/>
            </a:endParaRPr>
          </a:p>
          <a:p>
            <a:pPr marL="0" indent="0">
              <a:lnSpc>
                <a:spcPct val="107000"/>
              </a:lnSpc>
              <a:spcBef>
                <a:spcPts val="0"/>
              </a:spcBef>
              <a:buFont typeface="Arial" pitchFamily="34" charset="0"/>
              <a:buNone/>
            </a:pPr>
            <a:r>
              <a:rPr lang="en-US" sz="1400" dirty="0">
                <a:solidFill>
                  <a:srgbClr val="212529"/>
                </a:solidFill>
                <a:ea typeface="Times New Roman" panose="02020603050405020304" pitchFamily="18" charset="0"/>
              </a:rPr>
              <a:t>- First shoot down of missile in flight by laser (Navy ARPA Chemical Laser)</a:t>
            </a:r>
            <a:endParaRPr lang="en-US" sz="1400" dirty="0">
              <a:ea typeface="Calibri" panose="020F0502020204030204" pitchFamily="34" charset="0"/>
            </a:endParaRPr>
          </a:p>
          <a:p>
            <a:pPr marL="0" indent="0">
              <a:lnSpc>
                <a:spcPct val="107000"/>
              </a:lnSpc>
              <a:spcBef>
                <a:spcPts val="0"/>
              </a:spcBef>
              <a:buFont typeface="Arial" pitchFamily="34" charset="0"/>
              <a:buNone/>
            </a:pPr>
            <a:r>
              <a:rPr lang="en-US" sz="1600" b="1" dirty="0">
                <a:solidFill>
                  <a:srgbClr val="212529"/>
                </a:solidFill>
                <a:ea typeface="Times New Roman" panose="02020603050405020304" pitchFamily="18" charset="0"/>
              </a:rPr>
              <a:t>1973</a:t>
            </a:r>
            <a:endParaRPr lang="en-US" sz="1600" dirty="0">
              <a:ea typeface="Calibri" panose="020F0502020204030204" pitchFamily="34" charset="0"/>
            </a:endParaRPr>
          </a:p>
          <a:p>
            <a:pPr marL="0" indent="0">
              <a:lnSpc>
                <a:spcPct val="107000"/>
              </a:lnSpc>
              <a:spcBef>
                <a:spcPts val="0"/>
              </a:spcBef>
              <a:buFont typeface="Arial" pitchFamily="34" charset="0"/>
              <a:buNone/>
            </a:pPr>
            <a:r>
              <a:rPr lang="en-US" sz="1400" dirty="0">
                <a:solidFill>
                  <a:srgbClr val="212529"/>
                </a:solidFill>
                <a:ea typeface="Times New Roman" panose="02020603050405020304" pitchFamily="18" charset="0"/>
              </a:rPr>
              <a:t>- First high energy (&gt;100 kW) chemical laser (Baseline Demonstration Laser)</a:t>
            </a:r>
            <a:endParaRPr lang="en-US" sz="1400" dirty="0">
              <a:ea typeface="Calibri" panose="020F0502020204030204" pitchFamily="34" charset="0"/>
            </a:endParaRPr>
          </a:p>
          <a:p>
            <a:pPr marL="0" indent="0">
              <a:lnSpc>
                <a:spcPct val="107000"/>
              </a:lnSpc>
              <a:spcBef>
                <a:spcPts val="0"/>
              </a:spcBef>
              <a:buFont typeface="Arial" pitchFamily="34" charset="0"/>
              <a:buNone/>
            </a:pPr>
            <a:r>
              <a:rPr lang="en-US" sz="1600" b="1" dirty="0">
                <a:solidFill>
                  <a:srgbClr val="212529"/>
                </a:solidFill>
                <a:ea typeface="Times New Roman" panose="02020603050405020304" pitchFamily="18" charset="0"/>
              </a:rPr>
              <a:t>1970</a:t>
            </a:r>
            <a:endParaRPr lang="en-US" sz="1600" dirty="0">
              <a:ea typeface="Calibri" panose="020F0502020204030204" pitchFamily="34" charset="0"/>
            </a:endParaRPr>
          </a:p>
          <a:p>
            <a:pPr marL="0" indent="0">
              <a:lnSpc>
                <a:spcPct val="107000"/>
              </a:lnSpc>
              <a:spcBef>
                <a:spcPts val="0"/>
              </a:spcBef>
              <a:buFont typeface="Arial" pitchFamily="34" charset="0"/>
              <a:buNone/>
            </a:pPr>
            <a:r>
              <a:rPr lang="en-US" sz="1400" dirty="0">
                <a:solidFill>
                  <a:srgbClr val="212529"/>
                </a:solidFill>
                <a:ea typeface="Times New Roman" panose="02020603050405020304" pitchFamily="18" charset="0"/>
              </a:rPr>
              <a:t>- High energy laser research begins at Northrop Grumman</a:t>
            </a:r>
            <a:endParaRPr lang="en-US" sz="1400" dirty="0">
              <a:ea typeface="Calibri" panose="020F0502020204030204" pitchFamily="34" charset="0"/>
            </a:endParaRPr>
          </a:p>
          <a:p>
            <a:pPr marL="0" indent="0">
              <a:lnSpc>
                <a:spcPct val="107000"/>
              </a:lnSpc>
              <a:spcBef>
                <a:spcPts val="0"/>
              </a:spcBef>
              <a:buFont typeface="Arial" pitchFamily="34" charset="0"/>
              <a:buNone/>
            </a:pPr>
            <a:endParaRPr lang="en-US" sz="1600" dirty="0">
              <a:ea typeface="Calibri" panose="020F0502020204030204" pitchFamily="34" charset="0"/>
            </a:endParaRPr>
          </a:p>
        </p:txBody>
      </p:sp>
    </p:spTree>
    <p:extLst>
      <p:ext uri="{BB962C8B-B14F-4D97-AF65-F5344CB8AC3E}">
        <p14:creationId xmlns:p14="http://schemas.microsoft.com/office/powerpoint/2010/main" val="2713503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8B49-FF76-4CB6-CB3F-5CF90BA31C94}"/>
              </a:ext>
            </a:extLst>
          </p:cNvPr>
          <p:cNvSpPr>
            <a:spLocks noGrp="1"/>
          </p:cNvSpPr>
          <p:nvPr>
            <p:ph type="title"/>
          </p:nvPr>
        </p:nvSpPr>
        <p:spPr>
          <a:xfrm>
            <a:off x="457200" y="0"/>
            <a:ext cx="8229600" cy="1066800"/>
          </a:xfrm>
        </p:spPr>
        <p:txBody>
          <a:bodyPr>
            <a:normAutofit fontScale="90000"/>
          </a:bodyPr>
          <a:lstStyle/>
          <a:p>
            <a:r>
              <a:rPr lang="en-US" sz="3600" b="1" dirty="0">
                <a:effectLst/>
                <a:ea typeface="Calibri" panose="020F0502020204030204" pitchFamily="34" charset="0"/>
              </a:rPr>
              <a:t>Laser Development History at            Northrop Grumman continued</a:t>
            </a:r>
            <a:endParaRPr lang="en-US" dirty="0"/>
          </a:p>
        </p:txBody>
      </p:sp>
      <p:sp>
        <p:nvSpPr>
          <p:cNvPr id="3" name="Content Placeholder 2">
            <a:extLst>
              <a:ext uri="{FF2B5EF4-FFF2-40B4-BE49-F238E27FC236}">
                <a16:creationId xmlns:a16="http://schemas.microsoft.com/office/drawing/2014/main" id="{30748119-27FF-50F1-E12B-46276381ACEE}"/>
              </a:ext>
            </a:extLst>
          </p:cNvPr>
          <p:cNvSpPr>
            <a:spLocks noGrp="1"/>
          </p:cNvSpPr>
          <p:nvPr>
            <p:ph idx="1"/>
          </p:nvPr>
        </p:nvSpPr>
        <p:spPr>
          <a:xfrm>
            <a:off x="457200" y="914400"/>
            <a:ext cx="8229600" cy="5516563"/>
          </a:xfrm>
        </p:spPr>
        <p:txBody>
          <a:bodyPr>
            <a:noAutofit/>
          </a:bodyPr>
          <a:lstStyle/>
          <a:p>
            <a:pPr marL="0" marR="0" indent="0">
              <a:lnSpc>
                <a:spcPct val="107000"/>
              </a:lnSpc>
              <a:spcBef>
                <a:spcPts val="0"/>
              </a:spcBef>
              <a:spcAft>
                <a:spcPts val="800"/>
              </a:spcAft>
              <a:buNone/>
            </a:pPr>
            <a:r>
              <a:rPr lang="en-US" sz="1600" b="1" dirty="0">
                <a:effectLst/>
                <a:ea typeface="Calibri" panose="020F0502020204030204" pitchFamily="34" charset="0"/>
              </a:rPr>
              <a:t>Directed Energy</a:t>
            </a:r>
            <a:r>
              <a:rPr lang="en-US" sz="1600" dirty="0">
                <a:effectLst/>
                <a:ea typeface="Calibri" panose="020F0502020204030204" pitchFamily="34" charset="0"/>
              </a:rPr>
              <a:t> </a:t>
            </a:r>
          </a:p>
          <a:p>
            <a:pPr marL="0" marR="0" indent="0">
              <a:lnSpc>
                <a:spcPct val="107000"/>
              </a:lnSpc>
              <a:spcBef>
                <a:spcPts val="0"/>
              </a:spcBef>
              <a:spcAft>
                <a:spcPts val="800"/>
              </a:spcAft>
              <a:buNone/>
            </a:pPr>
            <a:r>
              <a:rPr lang="en-US" sz="1600" dirty="0">
                <a:effectLst/>
                <a:ea typeface="Calibri" panose="020F0502020204030204" pitchFamily="34" charset="0"/>
              </a:rPr>
              <a:t>For the last 50 years, we’ve advanced laser technology to defend against current and future threats. Our innovations include: </a:t>
            </a:r>
          </a:p>
          <a:p>
            <a:pPr lvl="1">
              <a:lnSpc>
                <a:spcPct val="107000"/>
              </a:lnSpc>
              <a:spcBef>
                <a:spcPts val="0"/>
              </a:spcBef>
            </a:pPr>
            <a:r>
              <a:rPr lang="en-US" sz="1600" dirty="0">
                <a:effectLst/>
                <a:ea typeface="Calibri" panose="020F0502020204030204" pitchFamily="34" charset="0"/>
              </a:rPr>
              <a:t>Advanced targeting and tracking using machine learning </a:t>
            </a:r>
          </a:p>
          <a:p>
            <a:pPr lvl="1">
              <a:lnSpc>
                <a:spcPct val="107000"/>
              </a:lnSpc>
              <a:spcBef>
                <a:spcPts val="0"/>
              </a:spcBef>
            </a:pPr>
            <a:r>
              <a:rPr lang="en-US" sz="1600" dirty="0">
                <a:effectLst/>
                <a:ea typeface="Calibri" panose="020F0502020204030204" pitchFamily="34" charset="0"/>
              </a:rPr>
              <a:t>Modularized architectures </a:t>
            </a:r>
          </a:p>
          <a:p>
            <a:pPr lvl="1">
              <a:lnSpc>
                <a:spcPct val="107000"/>
              </a:lnSpc>
              <a:spcBef>
                <a:spcPts val="0"/>
              </a:spcBef>
            </a:pPr>
            <a:r>
              <a:rPr lang="en-US" sz="1600" dirty="0">
                <a:effectLst/>
                <a:ea typeface="Calibri" panose="020F0502020204030204" pitchFamily="34" charset="0"/>
              </a:rPr>
              <a:t>Scalable subsystems </a:t>
            </a:r>
          </a:p>
          <a:p>
            <a:pPr lvl="1">
              <a:lnSpc>
                <a:spcPct val="107000"/>
              </a:lnSpc>
              <a:spcBef>
                <a:spcPts val="0"/>
              </a:spcBef>
            </a:pPr>
            <a:r>
              <a:rPr lang="en-US" sz="1600" dirty="0">
                <a:effectLst/>
                <a:ea typeface="Calibri" panose="020F0502020204030204" pitchFamily="34" charset="0"/>
              </a:rPr>
              <a:t>Low size, weight, power and cost </a:t>
            </a:r>
          </a:p>
          <a:p>
            <a:pPr lvl="1">
              <a:lnSpc>
                <a:spcPct val="107000"/>
              </a:lnSpc>
              <a:spcBef>
                <a:spcPts val="0"/>
              </a:spcBef>
            </a:pPr>
            <a:r>
              <a:rPr lang="en-US" sz="1600" dirty="0">
                <a:effectLst/>
                <a:ea typeface="Calibri" panose="020F0502020204030204" pitchFamily="34" charset="0"/>
              </a:rPr>
              <a:t>Rugged components and materials </a:t>
            </a:r>
          </a:p>
          <a:p>
            <a:pPr lvl="1">
              <a:lnSpc>
                <a:spcPct val="107000"/>
              </a:lnSpc>
              <a:spcBef>
                <a:spcPts val="0"/>
              </a:spcBef>
              <a:spcAft>
                <a:spcPts val="800"/>
              </a:spcAft>
            </a:pPr>
            <a:r>
              <a:rPr lang="en-US" sz="1600" dirty="0">
                <a:effectLst/>
                <a:ea typeface="Calibri" panose="020F0502020204030204" pitchFamily="34" charset="0"/>
              </a:rPr>
              <a:t>Miniaturized systems with high-power output </a:t>
            </a:r>
          </a:p>
          <a:p>
            <a:pPr marL="0" marR="0" indent="0">
              <a:lnSpc>
                <a:spcPct val="107000"/>
              </a:lnSpc>
              <a:spcBef>
                <a:spcPts val="0"/>
              </a:spcBef>
              <a:spcAft>
                <a:spcPts val="800"/>
              </a:spcAft>
              <a:buNone/>
            </a:pPr>
            <a:r>
              <a:rPr lang="en-US" sz="1600" dirty="0">
                <a:effectLst/>
                <a:ea typeface="Calibri" panose="020F0502020204030204" pitchFamily="34" charset="0"/>
              </a:rPr>
              <a:t>Northrop Grumman develops high-energy laser solutions to defend our nation at sea, on land, and in the air. Our technology is protecting U.S. forces from a range of threats, such as unmanned aerial systems, rockets, artillery and mortars, fast attack boats and missiles.</a:t>
            </a:r>
          </a:p>
        </p:txBody>
      </p:sp>
      <p:sp>
        <p:nvSpPr>
          <p:cNvPr id="4" name="Footer Placeholder 3">
            <a:extLst>
              <a:ext uri="{FF2B5EF4-FFF2-40B4-BE49-F238E27FC236}">
                <a16:creationId xmlns:a16="http://schemas.microsoft.com/office/drawing/2014/main" id="{C957A3B7-160F-4C8B-E3B9-7D78ED64F9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94C92F91-0911-9A4E-8A14-FBDC27EC1B69}"/>
              </a:ext>
            </a:extLst>
          </p:cNvPr>
          <p:cNvSpPr>
            <a:spLocks noGrp="1"/>
          </p:cNvSpPr>
          <p:nvPr>
            <p:ph type="sldNum" sz="quarter" idx="12"/>
          </p:nvPr>
        </p:nvSpPr>
        <p:spPr/>
        <p:txBody>
          <a:bodyPr/>
          <a:lstStyle/>
          <a:p>
            <a:r>
              <a:rPr lang="en-US"/>
              <a:t>SC13   </a:t>
            </a:r>
            <a:fld id="{F16B4639-4507-4FB0-9BAF-1283F1BE08C9}" type="slidenum">
              <a:rPr lang="en-US" smtClean="0"/>
              <a:pPr/>
              <a:t>32</a:t>
            </a:fld>
            <a:endParaRPr lang="en-US" dirty="0"/>
          </a:p>
        </p:txBody>
      </p:sp>
      <p:pic>
        <p:nvPicPr>
          <p:cNvPr id="6" name="Picture 5">
            <a:extLst>
              <a:ext uri="{FF2B5EF4-FFF2-40B4-BE49-F238E27FC236}">
                <a16:creationId xmlns:a16="http://schemas.microsoft.com/office/drawing/2014/main" id="{6E96ECF2-A22E-BD4C-684A-929C3D550A48}"/>
              </a:ext>
            </a:extLst>
          </p:cNvPr>
          <p:cNvPicPr>
            <a:picLocks noChangeAspect="1"/>
          </p:cNvPicPr>
          <p:nvPr/>
        </p:nvPicPr>
        <p:blipFill>
          <a:blip r:embed="rId2"/>
          <a:stretch>
            <a:fillRect/>
          </a:stretch>
        </p:blipFill>
        <p:spPr>
          <a:xfrm>
            <a:off x="1524000" y="4409862"/>
            <a:ext cx="6400800" cy="1997287"/>
          </a:xfrm>
          <a:prstGeom prst="rect">
            <a:avLst/>
          </a:prstGeom>
        </p:spPr>
      </p:pic>
    </p:spTree>
    <p:extLst>
      <p:ext uri="{BB962C8B-B14F-4D97-AF65-F5344CB8AC3E}">
        <p14:creationId xmlns:p14="http://schemas.microsoft.com/office/powerpoint/2010/main" val="4027302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8B49-FF76-4CB6-CB3F-5CF90BA31C94}"/>
              </a:ext>
            </a:extLst>
          </p:cNvPr>
          <p:cNvSpPr>
            <a:spLocks noGrp="1"/>
          </p:cNvSpPr>
          <p:nvPr>
            <p:ph type="title"/>
          </p:nvPr>
        </p:nvSpPr>
        <p:spPr>
          <a:xfrm>
            <a:off x="457200" y="0"/>
            <a:ext cx="8229600" cy="1066800"/>
          </a:xfrm>
        </p:spPr>
        <p:txBody>
          <a:bodyPr>
            <a:normAutofit fontScale="90000"/>
          </a:bodyPr>
          <a:lstStyle/>
          <a:p>
            <a:r>
              <a:rPr lang="en-US" sz="3600" b="1" dirty="0">
                <a:effectLst/>
                <a:ea typeface="Calibri" panose="020F0502020204030204" pitchFamily="34" charset="0"/>
              </a:rPr>
              <a:t>Laser Development History at            Northrop Grumman continued</a:t>
            </a:r>
            <a:endParaRPr lang="en-US" dirty="0"/>
          </a:p>
        </p:txBody>
      </p:sp>
      <p:sp>
        <p:nvSpPr>
          <p:cNvPr id="4" name="Footer Placeholder 3">
            <a:extLst>
              <a:ext uri="{FF2B5EF4-FFF2-40B4-BE49-F238E27FC236}">
                <a16:creationId xmlns:a16="http://schemas.microsoft.com/office/drawing/2014/main" id="{C957A3B7-160F-4C8B-E3B9-7D78ED64F9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94C92F91-0911-9A4E-8A14-FBDC27EC1B69}"/>
              </a:ext>
            </a:extLst>
          </p:cNvPr>
          <p:cNvSpPr>
            <a:spLocks noGrp="1"/>
          </p:cNvSpPr>
          <p:nvPr>
            <p:ph type="sldNum" sz="quarter" idx="12"/>
          </p:nvPr>
        </p:nvSpPr>
        <p:spPr/>
        <p:txBody>
          <a:bodyPr/>
          <a:lstStyle/>
          <a:p>
            <a:r>
              <a:rPr lang="en-US"/>
              <a:t>SC13   </a:t>
            </a:r>
            <a:fld id="{F16B4639-4507-4FB0-9BAF-1283F1BE08C9}" type="slidenum">
              <a:rPr lang="en-US" smtClean="0"/>
              <a:pPr/>
              <a:t>33</a:t>
            </a:fld>
            <a:endParaRPr lang="en-US" dirty="0"/>
          </a:p>
        </p:txBody>
      </p:sp>
      <p:pic>
        <p:nvPicPr>
          <p:cNvPr id="9" name="Picture 8">
            <a:extLst>
              <a:ext uri="{FF2B5EF4-FFF2-40B4-BE49-F238E27FC236}">
                <a16:creationId xmlns:a16="http://schemas.microsoft.com/office/drawing/2014/main" id="{D6179B72-498F-8055-C82A-09EBE02640E3}"/>
              </a:ext>
            </a:extLst>
          </p:cNvPr>
          <p:cNvPicPr>
            <a:picLocks noChangeAspect="1"/>
          </p:cNvPicPr>
          <p:nvPr/>
        </p:nvPicPr>
        <p:blipFill>
          <a:blip r:embed="rId2"/>
          <a:stretch>
            <a:fillRect/>
          </a:stretch>
        </p:blipFill>
        <p:spPr>
          <a:xfrm>
            <a:off x="533400" y="1143000"/>
            <a:ext cx="8192360" cy="2579835"/>
          </a:xfrm>
          <a:prstGeom prst="rect">
            <a:avLst/>
          </a:prstGeom>
        </p:spPr>
      </p:pic>
      <p:pic>
        <p:nvPicPr>
          <p:cNvPr id="10" name="Picture 9">
            <a:extLst>
              <a:ext uri="{FF2B5EF4-FFF2-40B4-BE49-F238E27FC236}">
                <a16:creationId xmlns:a16="http://schemas.microsoft.com/office/drawing/2014/main" id="{2F642BA1-4EC2-21A7-01A6-9EA66FC29BA5}"/>
              </a:ext>
            </a:extLst>
          </p:cNvPr>
          <p:cNvPicPr>
            <a:picLocks noChangeAspect="1"/>
          </p:cNvPicPr>
          <p:nvPr/>
        </p:nvPicPr>
        <p:blipFill>
          <a:blip r:embed="rId3"/>
          <a:stretch>
            <a:fillRect/>
          </a:stretch>
        </p:blipFill>
        <p:spPr>
          <a:xfrm>
            <a:off x="533398" y="3886200"/>
            <a:ext cx="8192362" cy="2514600"/>
          </a:xfrm>
          <a:prstGeom prst="rect">
            <a:avLst/>
          </a:prstGeom>
        </p:spPr>
      </p:pic>
    </p:spTree>
    <p:extLst>
      <p:ext uri="{BB962C8B-B14F-4D97-AF65-F5344CB8AC3E}">
        <p14:creationId xmlns:p14="http://schemas.microsoft.com/office/powerpoint/2010/main" val="4248743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EA5839-090E-CA6F-55AC-BDC290F3359F}"/>
              </a:ext>
            </a:extLst>
          </p:cNvPr>
          <p:cNvPicPr>
            <a:picLocks noChangeAspect="1"/>
          </p:cNvPicPr>
          <p:nvPr/>
        </p:nvPicPr>
        <p:blipFill>
          <a:blip r:embed="rId2"/>
          <a:stretch>
            <a:fillRect/>
          </a:stretch>
        </p:blipFill>
        <p:spPr>
          <a:xfrm>
            <a:off x="381000" y="1143000"/>
            <a:ext cx="8384969" cy="2590800"/>
          </a:xfrm>
          <a:prstGeom prst="rect">
            <a:avLst/>
          </a:prstGeom>
        </p:spPr>
      </p:pic>
      <p:sp>
        <p:nvSpPr>
          <p:cNvPr id="2" name="Title 1">
            <a:extLst>
              <a:ext uri="{FF2B5EF4-FFF2-40B4-BE49-F238E27FC236}">
                <a16:creationId xmlns:a16="http://schemas.microsoft.com/office/drawing/2014/main" id="{4E218B49-FF76-4CB6-CB3F-5CF90BA31C94}"/>
              </a:ext>
            </a:extLst>
          </p:cNvPr>
          <p:cNvSpPr>
            <a:spLocks noGrp="1"/>
          </p:cNvSpPr>
          <p:nvPr>
            <p:ph type="title"/>
          </p:nvPr>
        </p:nvSpPr>
        <p:spPr>
          <a:xfrm>
            <a:off x="457200" y="0"/>
            <a:ext cx="8229600" cy="1066800"/>
          </a:xfrm>
        </p:spPr>
        <p:txBody>
          <a:bodyPr>
            <a:normAutofit fontScale="90000"/>
          </a:bodyPr>
          <a:lstStyle/>
          <a:p>
            <a:r>
              <a:rPr lang="en-US" sz="3600" b="1" dirty="0">
                <a:effectLst/>
                <a:ea typeface="Calibri" panose="020F0502020204030204" pitchFamily="34" charset="0"/>
              </a:rPr>
              <a:t>Laser Development History at            Northrop Grumman continued</a:t>
            </a:r>
            <a:endParaRPr lang="en-US" dirty="0"/>
          </a:p>
        </p:txBody>
      </p:sp>
      <p:sp>
        <p:nvSpPr>
          <p:cNvPr id="4" name="Footer Placeholder 3">
            <a:extLst>
              <a:ext uri="{FF2B5EF4-FFF2-40B4-BE49-F238E27FC236}">
                <a16:creationId xmlns:a16="http://schemas.microsoft.com/office/drawing/2014/main" id="{C957A3B7-160F-4C8B-E3B9-7D78ED64F9D2}"/>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94C92F91-0911-9A4E-8A14-FBDC27EC1B69}"/>
              </a:ext>
            </a:extLst>
          </p:cNvPr>
          <p:cNvSpPr>
            <a:spLocks noGrp="1"/>
          </p:cNvSpPr>
          <p:nvPr>
            <p:ph type="sldNum" sz="quarter" idx="12"/>
          </p:nvPr>
        </p:nvSpPr>
        <p:spPr/>
        <p:txBody>
          <a:bodyPr/>
          <a:lstStyle/>
          <a:p>
            <a:r>
              <a:rPr lang="en-US"/>
              <a:t>SC13   </a:t>
            </a:r>
            <a:fld id="{F16B4639-4507-4FB0-9BAF-1283F1BE08C9}" type="slidenum">
              <a:rPr lang="en-US" smtClean="0"/>
              <a:pPr/>
              <a:t>34</a:t>
            </a:fld>
            <a:endParaRPr lang="en-US" dirty="0"/>
          </a:p>
        </p:txBody>
      </p:sp>
      <p:pic>
        <p:nvPicPr>
          <p:cNvPr id="8" name="Picture 7">
            <a:extLst>
              <a:ext uri="{FF2B5EF4-FFF2-40B4-BE49-F238E27FC236}">
                <a16:creationId xmlns:a16="http://schemas.microsoft.com/office/drawing/2014/main" id="{A3754A06-7E5B-4101-3221-87A07C1A283E}"/>
              </a:ext>
            </a:extLst>
          </p:cNvPr>
          <p:cNvPicPr>
            <a:picLocks noChangeAspect="1"/>
          </p:cNvPicPr>
          <p:nvPr/>
        </p:nvPicPr>
        <p:blipFill>
          <a:blip r:embed="rId3"/>
          <a:stretch>
            <a:fillRect/>
          </a:stretch>
        </p:blipFill>
        <p:spPr>
          <a:xfrm>
            <a:off x="381000" y="3886199"/>
            <a:ext cx="8534400" cy="2520809"/>
          </a:xfrm>
          <a:prstGeom prst="rect">
            <a:avLst/>
          </a:prstGeom>
        </p:spPr>
      </p:pic>
    </p:spTree>
    <p:extLst>
      <p:ext uri="{BB962C8B-B14F-4D97-AF65-F5344CB8AC3E}">
        <p14:creationId xmlns:p14="http://schemas.microsoft.com/office/powerpoint/2010/main" val="2333683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0F5C-5FC0-C363-D0D4-F7C946EB0963}"/>
              </a:ext>
            </a:extLst>
          </p:cNvPr>
          <p:cNvSpPr>
            <a:spLocks noGrp="1"/>
          </p:cNvSpPr>
          <p:nvPr>
            <p:ph type="title"/>
          </p:nvPr>
        </p:nvSpPr>
        <p:spPr>
          <a:xfrm>
            <a:off x="457200" y="76200"/>
            <a:ext cx="8229600" cy="685800"/>
          </a:xfrm>
        </p:spPr>
        <p:txBody>
          <a:bodyPr>
            <a:normAutofit/>
          </a:bodyPr>
          <a:lstStyle/>
          <a:p>
            <a:r>
              <a:rPr lang="en-US" sz="3200" b="1" dirty="0">
                <a:effectLst/>
                <a:ea typeface="Calibri" panose="020F0502020204030204" pitchFamily="34" charset="0"/>
              </a:rPr>
              <a:t>Light and Power in the Gospel of Jesus Christ</a:t>
            </a:r>
            <a:endParaRPr lang="en-US" sz="3200" dirty="0"/>
          </a:p>
        </p:txBody>
      </p:sp>
      <p:sp>
        <p:nvSpPr>
          <p:cNvPr id="3" name="Content Placeholder 2">
            <a:extLst>
              <a:ext uri="{FF2B5EF4-FFF2-40B4-BE49-F238E27FC236}">
                <a16:creationId xmlns:a16="http://schemas.microsoft.com/office/drawing/2014/main" id="{7D3D853E-D566-8192-F090-3E6D3779EA8A}"/>
              </a:ext>
            </a:extLst>
          </p:cNvPr>
          <p:cNvSpPr>
            <a:spLocks noGrp="1"/>
          </p:cNvSpPr>
          <p:nvPr>
            <p:ph idx="1"/>
          </p:nvPr>
        </p:nvSpPr>
        <p:spPr>
          <a:xfrm>
            <a:off x="457200" y="762000"/>
            <a:ext cx="8229600" cy="5943600"/>
          </a:xfrm>
        </p:spPr>
        <p:txBody>
          <a:bodyPr>
            <a:normAutofit lnSpcReduction="10000"/>
          </a:bodyPr>
          <a:lstStyle/>
          <a:p>
            <a:pPr marL="0" marR="0" indent="0">
              <a:spcBef>
                <a:spcPts val="0"/>
              </a:spcBef>
              <a:spcAft>
                <a:spcPts val="0"/>
              </a:spcAft>
              <a:buNone/>
            </a:pPr>
            <a:r>
              <a:rPr lang="en-US" sz="1800" b="1" dirty="0">
                <a:effectLst/>
                <a:ea typeface="Calibri" panose="020F0502020204030204" pitchFamily="34" charset="0"/>
              </a:rPr>
              <a:t>The Power of Light and Truth</a:t>
            </a:r>
            <a:r>
              <a:rPr lang="en-US" sz="1600" dirty="0">
                <a:effectLst/>
                <a:ea typeface="Calibri" panose="020F0502020204030204" pitchFamily="34" charset="0"/>
              </a:rPr>
              <a:t>, Elder Robert R. </a:t>
            </a:r>
            <a:r>
              <a:rPr lang="en-US" sz="1600" dirty="0" err="1">
                <a:effectLst/>
                <a:ea typeface="Calibri" panose="020F0502020204030204" pitchFamily="34" charset="0"/>
              </a:rPr>
              <a:t>Steuer</a:t>
            </a:r>
            <a:r>
              <a:rPr lang="en-US" sz="1600" dirty="0">
                <a:effectLst/>
                <a:ea typeface="Calibri" panose="020F0502020204030204" pitchFamily="34" charset="0"/>
              </a:rPr>
              <a:t>:</a:t>
            </a:r>
            <a:endParaRPr lang="en-US" sz="1800" dirty="0">
              <a:effectLst/>
              <a:ea typeface="Times New Roman" panose="02020603050405020304" pitchFamily="18" charset="0"/>
            </a:endParaRPr>
          </a:p>
          <a:p>
            <a:pPr marL="0" marR="0" indent="0">
              <a:spcBef>
                <a:spcPts val="0"/>
              </a:spcBef>
              <a:spcAft>
                <a:spcPts val="0"/>
              </a:spcAft>
              <a:buNone/>
            </a:pPr>
            <a:r>
              <a:rPr lang="en-US" sz="1400" dirty="0">
                <a:effectLst/>
                <a:ea typeface="Calibri" panose="020F0502020204030204" pitchFamily="34" charset="0"/>
              </a:rPr>
              <a:t>How do we obtain this spiritual light and ensure that the truths of the Gospel fill our soul?  </a:t>
            </a:r>
            <a:endParaRPr lang="en-US" sz="1600" dirty="0">
              <a:effectLst/>
              <a:ea typeface="Times New Roman" panose="02020603050405020304" pitchFamily="18" charset="0"/>
            </a:endParaRPr>
          </a:p>
          <a:p>
            <a:pPr lvl="1" fontAlgn="base">
              <a:spcBef>
                <a:spcPts val="0"/>
              </a:spcBef>
              <a:tabLst>
                <a:tab pos="457200" algn="l"/>
              </a:tabLst>
            </a:pPr>
            <a:r>
              <a:rPr lang="en-US" sz="1400" dirty="0">
                <a:effectLst/>
                <a:ea typeface="Calibri" panose="020F0502020204030204" pitchFamily="34" charset="0"/>
              </a:rPr>
              <a:t>First learn true doctrine</a:t>
            </a:r>
            <a:endParaRPr lang="en-US" sz="1400" dirty="0">
              <a:effectLst/>
              <a:ea typeface="Times New Roman" panose="02020603050405020304" pitchFamily="18" charset="0"/>
            </a:endParaRPr>
          </a:p>
          <a:p>
            <a:pPr lvl="1" fontAlgn="base">
              <a:spcBef>
                <a:spcPts val="0"/>
              </a:spcBef>
              <a:tabLst>
                <a:tab pos="457200" algn="l"/>
              </a:tabLst>
            </a:pPr>
            <a:r>
              <a:rPr lang="en-US" sz="1400" dirty="0">
                <a:effectLst/>
                <a:ea typeface="Calibri" panose="020F0502020204030204" pitchFamily="34" charset="0"/>
              </a:rPr>
              <a:t>Gain pure testimony</a:t>
            </a:r>
            <a:endParaRPr lang="en-US" sz="1400" dirty="0">
              <a:effectLst/>
              <a:ea typeface="Times New Roman" panose="02020603050405020304" pitchFamily="18" charset="0"/>
            </a:endParaRPr>
          </a:p>
          <a:p>
            <a:pPr lvl="1" fontAlgn="base">
              <a:spcBef>
                <a:spcPts val="0"/>
              </a:spcBef>
              <a:tabLst>
                <a:tab pos="457200" algn="l"/>
              </a:tabLst>
            </a:pPr>
            <a:r>
              <a:rPr lang="en-US" sz="1400" dirty="0">
                <a:effectLst/>
                <a:ea typeface="Calibri" panose="020F0502020204030204" pitchFamily="34" charset="0"/>
              </a:rPr>
              <a:t>Live courageously in accordance with the light and testimony that we have received</a:t>
            </a:r>
            <a:endParaRPr lang="en-US" sz="1400" dirty="0">
              <a:effectLst/>
              <a:ea typeface="Times New Roman" panose="02020603050405020304" pitchFamily="18" charset="0"/>
            </a:endParaRPr>
          </a:p>
          <a:p>
            <a:pPr marL="0" marR="0" indent="0">
              <a:lnSpc>
                <a:spcPct val="107000"/>
              </a:lnSpc>
              <a:spcBef>
                <a:spcPts val="0"/>
              </a:spcBef>
              <a:spcAft>
                <a:spcPts val="800"/>
              </a:spcAft>
              <a:buNone/>
            </a:pPr>
            <a:r>
              <a:rPr lang="en-US" sz="1400" dirty="0">
                <a:effectLst/>
                <a:ea typeface="Calibri" panose="020F0502020204030204" pitchFamily="34" charset="0"/>
              </a:rPr>
              <a:t>“In 1832 the Lord revealed to the Prophet Joseph Smith a true and powerful doctrine about spiritual light, the Light of Christ: </a:t>
            </a:r>
            <a:r>
              <a:rPr lang="en-US" sz="1400" i="1" dirty="0">
                <a:effectLst/>
                <a:ea typeface="Calibri" panose="020F0502020204030204" pitchFamily="34" charset="0"/>
              </a:rPr>
              <a:t>‘Which light proceedeth forth from the presence of God to fill the immensity of space – The light which is in all things, which giveth life to all things, which is the laws by which all things are governed, even the power of God who sitteth upon his throne’</a:t>
            </a:r>
            <a:r>
              <a:rPr lang="en-US" sz="1400" dirty="0">
                <a:effectLst/>
                <a:ea typeface="Calibri" panose="020F0502020204030204" pitchFamily="34" charset="0"/>
              </a:rPr>
              <a:t>”</a:t>
            </a:r>
          </a:p>
          <a:p>
            <a:pPr marL="0" marR="0" indent="0">
              <a:lnSpc>
                <a:spcPct val="107000"/>
              </a:lnSpc>
              <a:spcBef>
                <a:spcPts val="0"/>
              </a:spcBef>
              <a:spcAft>
                <a:spcPts val="800"/>
              </a:spcAft>
              <a:buNone/>
            </a:pPr>
            <a:r>
              <a:rPr lang="en-US" sz="1400" dirty="0">
                <a:effectLst/>
                <a:ea typeface="Calibri" panose="020F0502020204030204" pitchFamily="34" charset="0"/>
              </a:rPr>
              <a:t>“Recent scientific thinking on the fundamental properties of light is indeed stunning.  Today scientist even describe light as a ‘carrier’ or ‘messenger’ or ‘mediator’.” </a:t>
            </a:r>
            <a:br>
              <a:rPr lang="en-US" sz="1400" dirty="0">
                <a:effectLst/>
                <a:ea typeface="Calibri" panose="020F0502020204030204" pitchFamily="34" charset="0"/>
              </a:rPr>
            </a:br>
            <a:r>
              <a:rPr lang="en-US" sz="1400" dirty="0">
                <a:effectLst/>
                <a:ea typeface="Calibri" panose="020F0502020204030204" pitchFamily="34" charset="0"/>
              </a:rPr>
              <a:t>		</a:t>
            </a:r>
            <a:r>
              <a:rPr lang="en-US" sz="1100" u="sng" dirty="0">
                <a:solidFill>
                  <a:srgbClr val="0563C1"/>
                </a:solidFill>
                <a:effectLst/>
                <a:ea typeface="Calibri" panose="020F0502020204030204" pitchFamily="34" charset="0"/>
                <a:hlinkClick r:id="rId2"/>
              </a:rPr>
              <a:t>https://www.churchofjesuschrist.org/study/general-conference/2008/04/the-power-of-light-and-truth?lang=eng</a:t>
            </a:r>
            <a:r>
              <a:rPr lang="en-US" sz="1100" dirty="0">
                <a:effectLst/>
                <a:ea typeface="Calibri" panose="020F0502020204030204" pitchFamily="34" charset="0"/>
              </a:rPr>
              <a:t> </a:t>
            </a:r>
          </a:p>
          <a:p>
            <a:pPr marL="0" marR="0" indent="0">
              <a:spcBef>
                <a:spcPts val="0"/>
              </a:spcBef>
              <a:spcAft>
                <a:spcPts val="0"/>
              </a:spcAft>
              <a:buNone/>
            </a:pPr>
            <a:r>
              <a:rPr lang="en-US" sz="1800" b="1" dirty="0">
                <a:effectLst/>
                <a:ea typeface="Calibri" panose="020F0502020204030204" pitchFamily="34" charset="0"/>
              </a:rPr>
              <a:t>Results of light and power in our life: </a:t>
            </a:r>
            <a:r>
              <a:rPr lang="en-US" sz="1600" dirty="0">
                <a:effectLst/>
                <a:ea typeface="Calibri" panose="020F0502020204030204" pitchFamily="34" charset="0"/>
              </a:rPr>
              <a:t>(from Look unto Jesus Christ, Elder Kim B. Clark):</a:t>
            </a:r>
            <a:endParaRPr lang="en-US" sz="1600" dirty="0">
              <a:effectLst/>
              <a:ea typeface="Times New Roman" panose="02020603050405020304" pitchFamily="18" charset="0"/>
            </a:endParaRPr>
          </a:p>
          <a:p>
            <a:pPr marL="0" marR="0" lvl="0" indent="0" fontAlgn="base">
              <a:spcBef>
                <a:spcPts val="0"/>
              </a:spcBef>
              <a:spcAft>
                <a:spcPts val="0"/>
              </a:spcAft>
              <a:buNone/>
              <a:tabLst>
                <a:tab pos="457200" algn="l"/>
              </a:tabLst>
            </a:pPr>
            <a:r>
              <a:rPr lang="en-US" sz="1400" dirty="0">
                <a:effectLst/>
                <a:ea typeface="Calibri" panose="020F0502020204030204" pitchFamily="34" charset="0"/>
              </a:rPr>
              <a:t>We can see!  Through revelation.  </a:t>
            </a:r>
            <a:endParaRPr lang="en-US" sz="1400" dirty="0">
              <a:effectLst/>
              <a:ea typeface="Times New Roman" panose="02020603050405020304" pitchFamily="18" charset="0"/>
            </a:endParaRPr>
          </a:p>
          <a:p>
            <a:pPr marL="0" marR="0" lvl="0" indent="0" fontAlgn="base">
              <a:spcBef>
                <a:spcPts val="0"/>
              </a:spcBef>
              <a:spcAft>
                <a:spcPts val="0"/>
              </a:spcAft>
              <a:buNone/>
              <a:tabLst>
                <a:tab pos="457200" algn="l"/>
              </a:tabLst>
            </a:pPr>
            <a:r>
              <a:rPr lang="en-US" sz="1400" dirty="0">
                <a:effectLst/>
                <a:ea typeface="Calibri" panose="020F0502020204030204" pitchFamily="34" charset="0"/>
              </a:rPr>
              <a:t>We can bless the children of God, guide, protect, strengthen, and heal others through priesthood power</a:t>
            </a:r>
            <a:endParaRPr lang="en-US" sz="1400" dirty="0">
              <a:effectLst/>
              <a:ea typeface="Times New Roman" panose="02020603050405020304" pitchFamily="18" charset="0"/>
            </a:endParaRPr>
          </a:p>
          <a:p>
            <a:pPr marL="0" marR="0" lvl="0" indent="0" fontAlgn="base">
              <a:spcBef>
                <a:spcPts val="0"/>
              </a:spcBef>
              <a:spcAft>
                <a:spcPts val="0"/>
              </a:spcAft>
              <a:buNone/>
              <a:tabLst>
                <a:tab pos="457200" algn="l"/>
              </a:tabLst>
            </a:pPr>
            <a:r>
              <a:rPr lang="en-US" sz="1400" dirty="0">
                <a:effectLst/>
                <a:ea typeface="Calibri" panose="020F0502020204030204" pitchFamily="34" charset="0"/>
              </a:rPr>
              <a:t>Jesus goes with us where we go.  When we teach, comfort, bless, he is there.  </a:t>
            </a:r>
            <a:br>
              <a:rPr lang="en-US" sz="1100" dirty="0">
                <a:effectLst/>
                <a:ea typeface="Calibri" panose="020F0502020204030204" pitchFamily="34" charset="0"/>
              </a:rPr>
            </a:br>
            <a:r>
              <a:rPr lang="en-US" sz="1100" dirty="0">
                <a:effectLst/>
                <a:ea typeface="Calibri" panose="020F0502020204030204" pitchFamily="34" charset="0"/>
              </a:rPr>
              <a:t>			</a:t>
            </a:r>
            <a:r>
              <a:rPr lang="en-US" sz="1100" u="sng" dirty="0">
                <a:solidFill>
                  <a:srgbClr val="0563C1"/>
                </a:solidFill>
                <a:effectLst/>
                <a:ea typeface="Calibri" panose="020F0502020204030204" pitchFamily="34" charset="0"/>
                <a:hlinkClick r:id="rId3"/>
              </a:rPr>
              <a:t>https://www.churchofjesuschrist.org/study/general-conference/2019/04/33clark?lang=eng</a:t>
            </a:r>
            <a:endParaRPr lang="en-US" sz="1100" dirty="0">
              <a:effectLst/>
              <a:ea typeface="Times New Roman" panose="02020603050405020304" pitchFamily="18" charset="0"/>
            </a:endParaRPr>
          </a:p>
          <a:p>
            <a:pPr marL="0" marR="0" indent="0">
              <a:lnSpc>
                <a:spcPct val="107000"/>
              </a:lnSpc>
              <a:spcBef>
                <a:spcPts val="0"/>
              </a:spcBef>
              <a:spcAft>
                <a:spcPts val="800"/>
              </a:spcAft>
              <a:buNone/>
            </a:pPr>
            <a:r>
              <a:rPr lang="en-US" sz="1100" dirty="0">
                <a:effectLst/>
                <a:ea typeface="Calibri" panose="020F0502020204030204" pitchFamily="34" charset="0"/>
              </a:rPr>
              <a:t> </a:t>
            </a:r>
          </a:p>
          <a:p>
            <a:pPr marL="0" marR="0" indent="0">
              <a:lnSpc>
                <a:spcPct val="107000"/>
              </a:lnSpc>
              <a:spcBef>
                <a:spcPts val="0"/>
              </a:spcBef>
              <a:spcAft>
                <a:spcPts val="0"/>
              </a:spcAft>
              <a:buNone/>
            </a:pPr>
            <a:r>
              <a:rPr lang="en-US" sz="1800" b="1" dirty="0">
                <a:effectLst/>
                <a:ea typeface="Calibri" panose="020F0502020204030204" pitchFamily="34" charset="0"/>
              </a:rPr>
              <a:t>Christ: The Light That Shines in Darkness, </a:t>
            </a:r>
            <a:r>
              <a:rPr lang="en-US" sz="1600" dirty="0">
                <a:effectLst/>
                <a:ea typeface="Calibri" panose="020F0502020204030204" pitchFamily="34" charset="0"/>
              </a:rPr>
              <a:t>Sharon Eubank</a:t>
            </a:r>
          </a:p>
          <a:p>
            <a:pPr marL="0" marR="0" indent="0">
              <a:lnSpc>
                <a:spcPct val="107000"/>
              </a:lnSpc>
              <a:spcBef>
                <a:spcPts val="0"/>
              </a:spcBef>
              <a:spcAft>
                <a:spcPts val="0"/>
              </a:spcAft>
              <a:buNone/>
            </a:pPr>
            <a:r>
              <a:rPr lang="en-US" sz="1400" dirty="0">
                <a:effectLst/>
                <a:ea typeface="Calibri" panose="020F0502020204030204" pitchFamily="34" charset="0"/>
              </a:rPr>
              <a:t>Things that can dim the light in our lives: </a:t>
            </a:r>
          </a:p>
          <a:p>
            <a:pPr lvl="1" fontAlgn="base">
              <a:lnSpc>
                <a:spcPct val="107000"/>
              </a:lnSpc>
              <a:spcBef>
                <a:spcPts val="0"/>
              </a:spcBef>
              <a:buSzPts val="1000"/>
              <a:tabLst>
                <a:tab pos="457200" algn="l"/>
              </a:tabLst>
            </a:pPr>
            <a:r>
              <a:rPr lang="en-US" sz="1400" dirty="0">
                <a:effectLst/>
                <a:ea typeface="Calibri" panose="020F0502020204030204" pitchFamily="34" charset="0"/>
              </a:rPr>
              <a:t>Some of Us Are Paralyzed with Grief</a:t>
            </a:r>
          </a:p>
          <a:p>
            <a:pPr lvl="1" fontAlgn="base">
              <a:lnSpc>
                <a:spcPct val="107000"/>
              </a:lnSpc>
              <a:spcBef>
                <a:spcPts val="0"/>
              </a:spcBef>
              <a:buSzPts val="1000"/>
              <a:tabLst>
                <a:tab pos="457200" algn="l"/>
              </a:tabLst>
            </a:pPr>
            <a:r>
              <a:rPr lang="en-US" sz="1400" dirty="0">
                <a:effectLst/>
                <a:ea typeface="Calibri" panose="020F0502020204030204" pitchFamily="34" charset="0"/>
              </a:rPr>
              <a:t>Some of Us Are Just So Tired</a:t>
            </a:r>
          </a:p>
          <a:p>
            <a:pPr lvl="1" fontAlgn="base">
              <a:lnSpc>
                <a:spcPct val="107000"/>
              </a:lnSpc>
              <a:spcBef>
                <a:spcPts val="0"/>
              </a:spcBef>
              <a:buSzPts val="1000"/>
              <a:tabLst>
                <a:tab pos="457200" algn="l"/>
              </a:tabLst>
            </a:pPr>
            <a:r>
              <a:rPr lang="en-US" sz="1400" dirty="0">
                <a:effectLst/>
                <a:ea typeface="Calibri" panose="020F0502020204030204" pitchFamily="34" charset="0"/>
              </a:rPr>
              <a:t>Some of Us Feel We Don’t Fit the Traditional Mold</a:t>
            </a:r>
          </a:p>
          <a:p>
            <a:pPr lvl="1" fontAlgn="base">
              <a:lnSpc>
                <a:spcPct val="107000"/>
              </a:lnSpc>
              <a:spcBef>
                <a:spcPts val="0"/>
              </a:spcBef>
              <a:buSzPts val="1000"/>
              <a:tabLst>
                <a:tab pos="457200" algn="l"/>
              </a:tabLst>
            </a:pPr>
            <a:r>
              <a:rPr lang="en-US" sz="1400" dirty="0">
                <a:effectLst/>
                <a:ea typeface="Calibri" panose="020F0502020204030204" pitchFamily="34" charset="0"/>
              </a:rPr>
              <a:t>Some of Us Are Splintering with Questions</a:t>
            </a:r>
          </a:p>
          <a:p>
            <a:pPr lvl="1" fontAlgn="base">
              <a:lnSpc>
                <a:spcPct val="107000"/>
              </a:lnSpc>
              <a:spcBef>
                <a:spcPts val="0"/>
              </a:spcBef>
              <a:buSzPts val="1000"/>
              <a:tabLst>
                <a:tab pos="457200" algn="l"/>
              </a:tabLst>
            </a:pPr>
            <a:r>
              <a:rPr lang="en-US" sz="1400" dirty="0">
                <a:effectLst/>
                <a:ea typeface="Calibri" panose="020F0502020204030204" pitchFamily="34" charset="0"/>
              </a:rPr>
              <a:t>Some of Us Feel We Can Never Be Good Enough</a:t>
            </a:r>
            <a:br>
              <a:rPr lang="en-US" sz="1100" u="sng" dirty="0">
                <a:solidFill>
                  <a:srgbClr val="0563C1"/>
                </a:solidFill>
                <a:effectLst/>
                <a:ea typeface="Calibri" panose="020F0502020204030204" pitchFamily="34" charset="0"/>
                <a:hlinkClick r:id="rId4"/>
              </a:rPr>
            </a:br>
            <a:r>
              <a:rPr lang="en-US" sz="1100" dirty="0">
                <a:effectLst/>
                <a:ea typeface="Calibri" panose="020F0502020204030204" pitchFamily="34" charset="0"/>
              </a:rPr>
              <a:t>		</a:t>
            </a:r>
            <a:r>
              <a:rPr lang="en-US" sz="1100" u="sng" dirty="0">
                <a:solidFill>
                  <a:srgbClr val="0563C1"/>
                </a:solidFill>
                <a:effectLst/>
                <a:ea typeface="Calibri" panose="020F0502020204030204" pitchFamily="34" charset="0"/>
                <a:hlinkClick r:id="rId4"/>
              </a:rPr>
              <a:t>https://www.churchofjesuschrist.org/study/general-conference/2019/04/42eubank?lang=eng</a:t>
            </a:r>
            <a:endParaRPr lang="en-US" sz="1100" dirty="0">
              <a:effectLst/>
              <a:ea typeface="Calibri" panose="020F0502020204030204" pitchFamily="34" charset="0"/>
            </a:endParaRPr>
          </a:p>
        </p:txBody>
      </p:sp>
      <p:sp>
        <p:nvSpPr>
          <p:cNvPr id="4" name="Footer Placeholder 3">
            <a:extLst>
              <a:ext uri="{FF2B5EF4-FFF2-40B4-BE49-F238E27FC236}">
                <a16:creationId xmlns:a16="http://schemas.microsoft.com/office/drawing/2014/main" id="{E38A5F8C-3839-5399-47E4-390B5966DBF9}"/>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4632A52F-2903-6872-5382-63319F6D56AC}"/>
              </a:ext>
            </a:extLst>
          </p:cNvPr>
          <p:cNvSpPr>
            <a:spLocks noGrp="1"/>
          </p:cNvSpPr>
          <p:nvPr>
            <p:ph type="sldNum" sz="quarter" idx="12"/>
          </p:nvPr>
        </p:nvSpPr>
        <p:spPr/>
        <p:txBody>
          <a:bodyPr/>
          <a:lstStyle/>
          <a:p>
            <a:r>
              <a:rPr lang="en-US"/>
              <a:t>SC13   </a:t>
            </a:r>
            <a:fld id="{F16B4639-4507-4FB0-9BAF-1283F1BE08C9}" type="slidenum">
              <a:rPr lang="en-US" smtClean="0"/>
              <a:pPr/>
              <a:t>35</a:t>
            </a:fld>
            <a:endParaRPr lang="en-US" dirty="0"/>
          </a:p>
        </p:txBody>
      </p:sp>
    </p:spTree>
    <p:extLst>
      <p:ext uri="{BB962C8B-B14F-4D97-AF65-F5344CB8AC3E}">
        <p14:creationId xmlns:p14="http://schemas.microsoft.com/office/powerpoint/2010/main" val="162693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0F5C-5FC0-C363-D0D4-F7C946EB0963}"/>
              </a:ext>
            </a:extLst>
          </p:cNvPr>
          <p:cNvSpPr>
            <a:spLocks noGrp="1"/>
          </p:cNvSpPr>
          <p:nvPr>
            <p:ph type="title"/>
          </p:nvPr>
        </p:nvSpPr>
        <p:spPr>
          <a:xfrm>
            <a:off x="457200" y="76200"/>
            <a:ext cx="8229600" cy="685800"/>
          </a:xfrm>
        </p:spPr>
        <p:txBody>
          <a:bodyPr>
            <a:normAutofit/>
          </a:bodyPr>
          <a:lstStyle/>
          <a:p>
            <a:r>
              <a:rPr lang="en-US" sz="3200" b="1" dirty="0">
                <a:effectLst/>
                <a:ea typeface="Calibri" panose="020F0502020204030204" pitchFamily="34" charset="0"/>
              </a:rPr>
              <a:t>Light and Power in the Gospel of Jesus Christ</a:t>
            </a:r>
            <a:endParaRPr lang="en-US" sz="3200" dirty="0"/>
          </a:p>
        </p:txBody>
      </p:sp>
      <p:sp>
        <p:nvSpPr>
          <p:cNvPr id="3" name="Content Placeholder 2">
            <a:extLst>
              <a:ext uri="{FF2B5EF4-FFF2-40B4-BE49-F238E27FC236}">
                <a16:creationId xmlns:a16="http://schemas.microsoft.com/office/drawing/2014/main" id="{7D3D853E-D566-8192-F090-3E6D3779EA8A}"/>
              </a:ext>
            </a:extLst>
          </p:cNvPr>
          <p:cNvSpPr>
            <a:spLocks noGrp="1"/>
          </p:cNvSpPr>
          <p:nvPr>
            <p:ph idx="1"/>
          </p:nvPr>
        </p:nvSpPr>
        <p:spPr>
          <a:xfrm>
            <a:off x="457200" y="762000"/>
            <a:ext cx="8534400" cy="5867400"/>
          </a:xfrm>
        </p:spPr>
        <p:txBody>
          <a:bodyPr>
            <a:normAutofit/>
          </a:bodyPr>
          <a:lstStyle/>
          <a:p>
            <a:pPr marL="0" marR="0" indent="0">
              <a:lnSpc>
                <a:spcPct val="107000"/>
              </a:lnSpc>
              <a:spcBef>
                <a:spcPts val="0"/>
              </a:spcBef>
              <a:spcAft>
                <a:spcPts val="0"/>
              </a:spcAft>
              <a:buNone/>
            </a:pPr>
            <a:r>
              <a:rPr lang="en-US" sz="1800" b="1" dirty="0">
                <a:effectLst/>
                <a:ea typeface="Calibri" panose="020F0502020204030204" pitchFamily="34" charset="0"/>
              </a:rPr>
              <a:t>Patterns of Light </a:t>
            </a:r>
            <a:r>
              <a:rPr lang="en-US" sz="1600" dirty="0">
                <a:effectLst/>
                <a:ea typeface="Calibri" panose="020F0502020204030204" pitchFamily="34" charset="0"/>
              </a:rPr>
              <a:t>- Elder Bednar - </a:t>
            </a:r>
          </a:p>
          <a:p>
            <a:pPr marL="0" marR="0" lvl="0" indent="0" fontAlgn="base">
              <a:lnSpc>
                <a:spcPct val="107000"/>
              </a:lnSpc>
              <a:spcBef>
                <a:spcPts val="0"/>
              </a:spcBef>
              <a:spcAft>
                <a:spcPts val="0"/>
              </a:spcAft>
              <a:buSzPts val="1000"/>
              <a:buNone/>
              <a:tabLst>
                <a:tab pos="457200" algn="l"/>
              </a:tabLst>
            </a:pPr>
            <a:r>
              <a:rPr lang="en-US" sz="1600" u="sng" dirty="0">
                <a:effectLst/>
                <a:ea typeface="Calibri" panose="020F0502020204030204" pitchFamily="34" charset="0"/>
              </a:rPr>
              <a:t>Part 1: The Light of Christ: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Light = Radiant - a brilliance and a sense of direction from light.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Light chases darkness; darkness, cannot overtake light</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Associated with light is a warmth, associated with darkness is a coolness</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What is the Light of Christ?  </a:t>
            </a:r>
          </a:p>
          <a:p>
            <a:pPr marL="914400" marR="0" lvl="2" indent="0" fontAlgn="base">
              <a:lnSpc>
                <a:spcPct val="107000"/>
              </a:lnSpc>
              <a:spcBef>
                <a:spcPts val="0"/>
              </a:spcBef>
              <a:spcAft>
                <a:spcPts val="0"/>
              </a:spcAft>
              <a:buSzPts val="1000"/>
              <a:buNone/>
              <a:tabLst>
                <a:tab pos="1371600" algn="l"/>
              </a:tabLst>
            </a:pPr>
            <a:r>
              <a:rPr lang="en-US" sz="1100" dirty="0">
                <a:effectLst/>
                <a:ea typeface="Calibri" panose="020F0502020204030204" pitchFamily="34" charset="0"/>
              </a:rPr>
              <a:t>Many would call a conscious.  Natural desire to help someone in distress.  Influence from God to be good and do good.  </a:t>
            </a:r>
          </a:p>
          <a:p>
            <a:pPr marL="914400" marR="0" lvl="2" indent="0" fontAlgn="base">
              <a:lnSpc>
                <a:spcPct val="107000"/>
              </a:lnSpc>
              <a:spcBef>
                <a:spcPts val="0"/>
              </a:spcBef>
              <a:spcAft>
                <a:spcPts val="0"/>
              </a:spcAft>
              <a:buSzPts val="1000"/>
              <a:buNone/>
              <a:tabLst>
                <a:tab pos="1371600" algn="l"/>
              </a:tabLst>
            </a:pPr>
            <a:r>
              <a:rPr lang="en-US" sz="1100" dirty="0">
                <a:effectLst/>
                <a:ea typeface="Calibri" panose="020F0502020204030204" pitchFamily="34" charset="0"/>
              </a:rPr>
              <a:t>If we yield to that light it increases, if we disobey light decreases and can be diminished.  </a:t>
            </a:r>
            <a:br>
              <a:rPr lang="en-US" sz="1100" dirty="0">
                <a:effectLst/>
                <a:ea typeface="Calibri" panose="020F0502020204030204" pitchFamily="34" charset="0"/>
              </a:rPr>
            </a:br>
            <a:r>
              <a:rPr lang="en-US" sz="1100" dirty="0">
                <a:effectLst/>
                <a:ea typeface="Calibri" panose="020F0502020204030204" pitchFamily="34" charset="0"/>
              </a:rPr>
              <a:t>		</a:t>
            </a:r>
            <a:r>
              <a:rPr lang="en-US" sz="1100" u="sng" dirty="0">
                <a:solidFill>
                  <a:srgbClr val="0563C1"/>
                </a:solidFill>
                <a:effectLst/>
                <a:ea typeface="Calibri" panose="020F0502020204030204" pitchFamily="34" charset="0"/>
                <a:hlinkClick r:id="rId2"/>
              </a:rPr>
              <a:t> https://www.churchofjesuschrist.org/media/video/2012-01-0010-patterns-of-light-the-light-of-christ</a:t>
            </a:r>
            <a:endParaRPr lang="en-US" sz="1100" dirty="0">
              <a:effectLst/>
              <a:ea typeface="Calibri" panose="020F0502020204030204" pitchFamily="34" charset="0"/>
            </a:endParaRPr>
          </a:p>
          <a:p>
            <a:pPr marL="0" marR="0" lvl="0" indent="0" fontAlgn="base">
              <a:lnSpc>
                <a:spcPct val="107000"/>
              </a:lnSpc>
              <a:spcBef>
                <a:spcPts val="0"/>
              </a:spcBef>
              <a:spcAft>
                <a:spcPts val="0"/>
              </a:spcAft>
              <a:buSzPts val="1000"/>
              <a:buNone/>
              <a:tabLst>
                <a:tab pos="457200" algn="l"/>
              </a:tabLst>
            </a:pPr>
            <a:r>
              <a:rPr lang="en-US" sz="1600" u="sng" dirty="0">
                <a:effectLst/>
                <a:ea typeface="Calibri" panose="020F0502020204030204" pitchFamily="34" charset="0"/>
              </a:rPr>
              <a:t>Part 2: Discerning Light</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Sometimes we question is it inspiration or my own thoughts?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We have to act to find out the source. Is it the power of God?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That which invites/entices us to do good and be good comes from God.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Anyone can be influenced by the Holy Ghost, but the Gift of the Holy Ghost invites inspiration from heaven. </a:t>
            </a:r>
            <a:br>
              <a:rPr lang="en-US" sz="1100" dirty="0">
                <a:effectLst/>
                <a:ea typeface="Calibri" panose="020F0502020204030204" pitchFamily="34" charset="0"/>
              </a:rPr>
            </a:br>
            <a:r>
              <a:rPr lang="en-US" sz="1100" dirty="0">
                <a:effectLst/>
                <a:ea typeface="Calibri" panose="020F0502020204030204" pitchFamily="34" charset="0"/>
              </a:rPr>
              <a:t>		</a:t>
            </a:r>
            <a:r>
              <a:rPr lang="en-US" sz="1100" u="sng" dirty="0">
                <a:solidFill>
                  <a:srgbClr val="0563C1"/>
                </a:solidFill>
                <a:effectLst/>
                <a:ea typeface="Calibri" panose="020F0502020204030204" pitchFamily="34" charset="0"/>
                <a:hlinkClick r:id="rId3"/>
              </a:rPr>
              <a:t> https://www.churchofjesuschrist.org/media/video/2012-01-0011-patterns-of-light-discerning-light?lang=eng</a:t>
            </a:r>
            <a:r>
              <a:rPr lang="en-US" sz="1100" dirty="0">
                <a:effectLst/>
                <a:ea typeface="Calibri" panose="020F0502020204030204" pitchFamily="34" charset="0"/>
              </a:rPr>
              <a:t>  </a:t>
            </a:r>
          </a:p>
          <a:p>
            <a:pPr marL="0" marR="0" lvl="0" indent="0" fontAlgn="base">
              <a:lnSpc>
                <a:spcPct val="107000"/>
              </a:lnSpc>
              <a:spcBef>
                <a:spcPts val="0"/>
              </a:spcBef>
              <a:spcAft>
                <a:spcPts val="0"/>
              </a:spcAft>
              <a:buSzPts val="1000"/>
              <a:buNone/>
              <a:tabLst>
                <a:tab pos="457200" algn="l"/>
              </a:tabLst>
            </a:pPr>
            <a:r>
              <a:rPr lang="en-US" sz="1600" u="sng" dirty="0">
                <a:effectLst/>
                <a:ea typeface="Calibri" panose="020F0502020204030204" pitchFamily="34" charset="0"/>
              </a:rPr>
              <a:t>Part 3: Spirit of Revelation</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Revelation is communication from God to his children on the earth</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Sometimes dramatic like a light switch in a dark room.  (more rare than common)</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Light comes gradually like the rising of the sun.  You can discern the increase of light on the horizon, but never all at once.  (pattern is more common than rare).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Sometimes like a foggy day.  Enough light to tell it is not dark, but not well lit.  Can take a few steps, but can’t see more, but the light continues to help us see.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Jesus Christ is the Light of the world, a light that is endless, that can never be darkened.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One of Jesus’ names is “the Light”.  If we follow his teaching there is illumination in our life.  </a:t>
            </a:r>
          </a:p>
          <a:p>
            <a:pPr marL="457200" marR="0" lvl="1" indent="0" fontAlgn="base">
              <a:lnSpc>
                <a:spcPct val="107000"/>
              </a:lnSpc>
              <a:spcBef>
                <a:spcPts val="0"/>
              </a:spcBef>
              <a:spcAft>
                <a:spcPts val="0"/>
              </a:spcAft>
              <a:buSzPts val="1000"/>
              <a:buNone/>
              <a:tabLst>
                <a:tab pos="914400" algn="l"/>
              </a:tabLst>
            </a:pPr>
            <a:r>
              <a:rPr lang="en-US" sz="1100" dirty="0">
                <a:effectLst/>
                <a:ea typeface="Calibri" panose="020F0502020204030204" pitchFamily="34" charset="0"/>
              </a:rPr>
              <a:t>“I know when there is a power beyond my own that comes from God to me, through me which is the spirit of revelation”.</a:t>
            </a:r>
            <a:br>
              <a:rPr lang="en-US" sz="1100" dirty="0">
                <a:effectLst/>
                <a:ea typeface="Calibri" panose="020F0502020204030204" pitchFamily="34" charset="0"/>
              </a:rPr>
            </a:br>
            <a:r>
              <a:rPr lang="en-US" sz="1100" dirty="0">
                <a:effectLst/>
                <a:ea typeface="Calibri" panose="020F0502020204030204" pitchFamily="34" charset="0"/>
              </a:rPr>
              <a:t>		</a:t>
            </a:r>
            <a:r>
              <a:rPr lang="en-US" sz="1100" u="sng" dirty="0">
                <a:solidFill>
                  <a:srgbClr val="0563C1"/>
                </a:solidFill>
                <a:effectLst/>
                <a:ea typeface="Calibri" panose="020F0502020204030204" pitchFamily="34" charset="0"/>
                <a:hlinkClick r:id="rId4"/>
              </a:rPr>
              <a:t> https://www.churchofjesuschrist.org/media/video/2012-01-0012-patterns-of-light-spirit-of-revelation?lang=eng</a:t>
            </a:r>
            <a:r>
              <a:rPr lang="en-US" sz="1100" dirty="0">
                <a:effectLst/>
                <a:ea typeface="Calibri" panose="020F0502020204030204" pitchFamily="34" charset="0"/>
              </a:rPr>
              <a:t> </a:t>
            </a:r>
          </a:p>
          <a:p>
            <a:pPr marL="0" marR="0" indent="0">
              <a:lnSpc>
                <a:spcPct val="107000"/>
              </a:lnSpc>
              <a:spcBef>
                <a:spcPts val="0"/>
              </a:spcBef>
              <a:spcAft>
                <a:spcPts val="800"/>
              </a:spcAft>
              <a:buNone/>
            </a:pPr>
            <a:r>
              <a:rPr lang="en-US" sz="1100" dirty="0">
                <a:effectLst/>
                <a:ea typeface="Calibri" panose="020F0502020204030204" pitchFamily="34" charset="0"/>
              </a:rPr>
              <a:t> </a:t>
            </a:r>
            <a:br>
              <a:rPr lang="en-US" sz="1100" dirty="0">
                <a:effectLst/>
                <a:ea typeface="Calibri" panose="020F0502020204030204" pitchFamily="34" charset="0"/>
              </a:rPr>
            </a:br>
            <a:r>
              <a:rPr lang="en-US" sz="1400" dirty="0">
                <a:effectLst/>
                <a:ea typeface="Calibri" panose="020F0502020204030204" pitchFamily="34" charset="0"/>
              </a:rPr>
              <a:t>“That which is of God is light; and he that receiveth light, and </a:t>
            </a:r>
            <a:r>
              <a:rPr lang="en-US" sz="1400" dirty="0" err="1">
                <a:effectLst/>
                <a:ea typeface="Calibri" panose="020F0502020204030204" pitchFamily="34" charset="0"/>
              </a:rPr>
              <a:t>continueth</a:t>
            </a:r>
            <a:r>
              <a:rPr lang="en-US" sz="1400" dirty="0">
                <a:effectLst/>
                <a:ea typeface="Calibri" panose="020F0502020204030204" pitchFamily="34" charset="0"/>
              </a:rPr>
              <a:t> in God, receiveth more light; and           </a:t>
            </a:r>
            <a:br>
              <a:rPr lang="en-US" sz="1400" dirty="0">
                <a:effectLst/>
                <a:ea typeface="Calibri" panose="020F0502020204030204" pitchFamily="34" charset="0"/>
              </a:rPr>
            </a:br>
            <a:r>
              <a:rPr lang="en-US" sz="1400" dirty="0">
                <a:effectLst/>
                <a:ea typeface="Calibri" panose="020F0502020204030204" pitchFamily="34" charset="0"/>
              </a:rPr>
              <a:t>   that light </a:t>
            </a:r>
            <a:r>
              <a:rPr lang="en-US" sz="1400" dirty="0" err="1">
                <a:effectLst/>
                <a:ea typeface="Calibri" panose="020F0502020204030204" pitchFamily="34" charset="0"/>
              </a:rPr>
              <a:t>groweth</a:t>
            </a:r>
            <a:r>
              <a:rPr lang="en-US" sz="1400" dirty="0">
                <a:effectLst/>
                <a:ea typeface="Calibri" panose="020F0502020204030204" pitchFamily="34" charset="0"/>
              </a:rPr>
              <a:t> brighter and brighter until the perfect day.” </a:t>
            </a:r>
            <a:r>
              <a:rPr lang="en-US" sz="1100" dirty="0">
                <a:effectLst/>
                <a:ea typeface="Calibri" panose="020F0502020204030204" pitchFamily="34" charset="0"/>
              </a:rPr>
              <a:t>Doctrines and Covenants 50:24 </a:t>
            </a:r>
          </a:p>
          <a:p>
            <a:pPr marL="0" indent="0">
              <a:buNone/>
            </a:pPr>
            <a:endParaRPr lang="en-US" dirty="0"/>
          </a:p>
        </p:txBody>
      </p:sp>
      <p:sp>
        <p:nvSpPr>
          <p:cNvPr id="4" name="Footer Placeholder 3">
            <a:extLst>
              <a:ext uri="{FF2B5EF4-FFF2-40B4-BE49-F238E27FC236}">
                <a16:creationId xmlns:a16="http://schemas.microsoft.com/office/drawing/2014/main" id="{E38A5F8C-3839-5399-47E4-390B5966DBF9}"/>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4632A52F-2903-6872-5382-63319F6D56AC}"/>
              </a:ext>
            </a:extLst>
          </p:cNvPr>
          <p:cNvSpPr>
            <a:spLocks noGrp="1"/>
          </p:cNvSpPr>
          <p:nvPr>
            <p:ph type="sldNum" sz="quarter" idx="12"/>
          </p:nvPr>
        </p:nvSpPr>
        <p:spPr/>
        <p:txBody>
          <a:bodyPr/>
          <a:lstStyle/>
          <a:p>
            <a:r>
              <a:rPr lang="en-US"/>
              <a:t>SC13   </a:t>
            </a:r>
            <a:fld id="{F16B4639-4507-4FB0-9BAF-1283F1BE08C9}" type="slidenum">
              <a:rPr lang="en-US" smtClean="0"/>
              <a:pPr/>
              <a:t>36</a:t>
            </a:fld>
            <a:endParaRPr lang="en-US" dirty="0"/>
          </a:p>
        </p:txBody>
      </p:sp>
    </p:spTree>
    <p:extLst>
      <p:ext uri="{BB962C8B-B14F-4D97-AF65-F5344CB8AC3E}">
        <p14:creationId xmlns:p14="http://schemas.microsoft.com/office/powerpoint/2010/main" val="2305233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E6ED6D-AC0F-4214-8745-7778792ED8A5}"/>
              </a:ext>
            </a:extLst>
          </p:cNvPr>
          <p:cNvSpPr>
            <a:spLocks noGrp="1"/>
          </p:cNvSpPr>
          <p:nvPr>
            <p:ph type="sldNum" sz="quarter" idx="12"/>
          </p:nvPr>
        </p:nvSpPr>
        <p:spPr/>
        <p:txBody>
          <a:bodyPr/>
          <a:lstStyle/>
          <a:p>
            <a:r>
              <a:rPr lang="en-US" dirty="0"/>
              <a:t>SC13   </a:t>
            </a:r>
            <a:fld id="{F16B4639-4507-4FB0-9BAF-1283F1BE08C9}" type="slidenum">
              <a:rPr lang="en-US" smtClean="0"/>
              <a:pPr/>
              <a:t>37</a:t>
            </a:fld>
            <a:endParaRPr lang="en-US" dirty="0"/>
          </a:p>
        </p:txBody>
      </p:sp>
      <p:sp>
        <p:nvSpPr>
          <p:cNvPr id="5" name="Title 1">
            <a:extLst>
              <a:ext uri="{FF2B5EF4-FFF2-40B4-BE49-F238E27FC236}">
                <a16:creationId xmlns:a16="http://schemas.microsoft.com/office/drawing/2014/main" id="{44C5484F-000A-4300-A2AE-3354B6558738}"/>
              </a:ext>
            </a:extLst>
          </p:cNvPr>
          <p:cNvSpPr>
            <a:spLocks noGrp="1"/>
          </p:cNvSpPr>
          <p:nvPr>
            <p:ph type="title"/>
          </p:nvPr>
        </p:nvSpPr>
        <p:spPr>
          <a:xfrm>
            <a:off x="457200" y="274638"/>
            <a:ext cx="8229600" cy="1143000"/>
          </a:xfrm>
        </p:spPr>
        <p:txBody>
          <a:bodyPr>
            <a:normAutofit/>
          </a:bodyPr>
          <a:lstStyle/>
          <a:p>
            <a:r>
              <a:rPr lang="en-US" sz="3600" b="1" dirty="0"/>
              <a:t>Notes</a:t>
            </a:r>
          </a:p>
        </p:txBody>
      </p:sp>
      <p:cxnSp>
        <p:nvCxnSpPr>
          <p:cNvPr id="6" name="Straight Connector 5">
            <a:extLst>
              <a:ext uri="{FF2B5EF4-FFF2-40B4-BE49-F238E27FC236}">
                <a16:creationId xmlns:a16="http://schemas.microsoft.com/office/drawing/2014/main" id="{4A77665B-BB3B-44E0-8D3A-5BFC03A57C98}"/>
              </a:ext>
            </a:extLst>
          </p:cNvPr>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3E4511B-5766-44E7-832E-1D5FCEC6956A}"/>
              </a:ext>
            </a:extLst>
          </p:cNvPr>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E7B8F8-4E8E-4842-8079-F2955ADCBD07}"/>
              </a:ext>
            </a:extLst>
          </p:cNvPr>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9A9A95-0F67-4760-BAE4-AB4549D5AAA4}"/>
              </a:ext>
            </a:extLst>
          </p:cNvPr>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2E2A2D-8521-456E-BA74-8A6BDB39019F}"/>
              </a:ext>
            </a:extLst>
          </p:cNvPr>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25BEDA-7B26-4E33-98B7-20268133DB1B}"/>
              </a:ext>
            </a:extLst>
          </p:cNvPr>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E267F6-85AD-41AD-B77A-0EC2B006C3E1}"/>
              </a:ext>
            </a:extLst>
          </p:cNvPr>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E3AE9E-B740-4C2D-9771-14CEC1C85092}"/>
              </a:ext>
            </a:extLst>
          </p:cNvPr>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E53248-FC8C-4004-A41E-0B01BBE6051E}"/>
              </a:ext>
            </a:extLst>
          </p:cNvPr>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D3C86E-A2B3-4284-9A6A-3E3C00117C7B}"/>
              </a:ext>
            </a:extLst>
          </p:cNvPr>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5BA791-BABB-4E6D-B782-81681670BB32}"/>
              </a:ext>
            </a:extLst>
          </p:cNvPr>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ABAC481-9F6F-4CA2-B46E-353ABE25ECDA}"/>
              </a:ext>
            </a:extLst>
          </p:cNvPr>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BAC12D-BFCF-4589-9FCF-996A01C374E0}"/>
              </a:ext>
            </a:extLst>
          </p:cNvPr>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CFC3F2-6CCC-4A4A-996A-957A6CDFABD7}"/>
              </a:ext>
            </a:extLst>
          </p:cNvPr>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B03412-A95E-4367-B776-99AD7E0D3E71}"/>
              </a:ext>
            </a:extLst>
          </p:cNvPr>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B09D56-118C-4BFD-8423-F34727AB1E55}"/>
              </a:ext>
            </a:extLst>
          </p:cNvPr>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Footer Placeholder 21">
            <a:extLst>
              <a:ext uri="{FF2B5EF4-FFF2-40B4-BE49-F238E27FC236}">
                <a16:creationId xmlns:a16="http://schemas.microsoft.com/office/drawing/2014/main" id="{E45E836C-44C5-44E9-913B-8F650BBBA950}"/>
              </a:ext>
            </a:extLst>
          </p:cNvPr>
          <p:cNvSpPr>
            <a:spLocks noGrp="1"/>
          </p:cNvSpPr>
          <p:nvPr>
            <p:ph type="ftr" sz="quarter" idx="11"/>
          </p:nvPr>
        </p:nvSpPr>
        <p:spPr/>
        <p:txBody>
          <a:bodyPr/>
          <a:lstStyle/>
          <a:p>
            <a:r>
              <a:rPr lang="en-US" dirty="0"/>
              <a:t>Copyright © 2022 Walden 3-D, Inc.</a:t>
            </a:r>
          </a:p>
        </p:txBody>
      </p:sp>
      <p:pic>
        <p:nvPicPr>
          <p:cNvPr id="23" name="Picture 22" descr="Electromagnetic Wave (Light Wave) vs. Mechanical Wave">
            <a:extLst>
              <a:ext uri="{FF2B5EF4-FFF2-40B4-BE49-F238E27FC236}">
                <a16:creationId xmlns:a16="http://schemas.microsoft.com/office/drawing/2014/main" id="{B29CF201-B0EF-609E-5183-B9E4828CBD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76201"/>
            <a:ext cx="1981199" cy="1068197"/>
          </a:xfrm>
          <a:prstGeom prst="rect">
            <a:avLst/>
          </a:prstGeom>
          <a:noFill/>
          <a:ln>
            <a:noFill/>
          </a:ln>
        </p:spPr>
      </p:pic>
      <p:pic>
        <p:nvPicPr>
          <p:cNvPr id="24" name="Picture 23">
            <a:extLst>
              <a:ext uri="{FF2B5EF4-FFF2-40B4-BE49-F238E27FC236}">
                <a16:creationId xmlns:a16="http://schemas.microsoft.com/office/drawing/2014/main" id="{6F6F41C6-7FF8-4340-EAB4-38A16F106E6C}"/>
              </a:ext>
            </a:extLst>
          </p:cNvPr>
          <p:cNvPicPr>
            <a:picLocks noChangeAspect="1"/>
          </p:cNvPicPr>
          <p:nvPr/>
        </p:nvPicPr>
        <p:blipFill>
          <a:blip r:embed="rId3"/>
          <a:stretch>
            <a:fillRect/>
          </a:stretch>
        </p:blipFill>
        <p:spPr>
          <a:xfrm>
            <a:off x="6400800" y="76200"/>
            <a:ext cx="2286000" cy="1063625"/>
          </a:xfrm>
          <a:prstGeom prst="rect">
            <a:avLst/>
          </a:prstGeom>
        </p:spPr>
      </p:pic>
    </p:spTree>
    <p:extLst>
      <p:ext uri="{BB962C8B-B14F-4D97-AF65-F5344CB8AC3E}">
        <p14:creationId xmlns:p14="http://schemas.microsoft.com/office/powerpoint/2010/main" val="1233360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C751-21ED-46D4-BE81-17BA931F5B64}"/>
              </a:ext>
            </a:extLst>
          </p:cNvPr>
          <p:cNvSpPr>
            <a:spLocks noGrp="1"/>
          </p:cNvSpPr>
          <p:nvPr>
            <p:ph type="title"/>
          </p:nvPr>
        </p:nvSpPr>
        <p:spPr/>
        <p:txBody>
          <a:bodyPr>
            <a:normAutofit/>
          </a:bodyPr>
          <a:lstStyle/>
          <a:p>
            <a:r>
              <a:rPr lang="en-US" sz="3200" b="1" dirty="0"/>
              <a:t>Water Bottle Rockets</a:t>
            </a:r>
          </a:p>
        </p:txBody>
      </p:sp>
      <p:sp>
        <p:nvSpPr>
          <p:cNvPr id="4" name="Footer Placeholder 3">
            <a:extLst>
              <a:ext uri="{FF2B5EF4-FFF2-40B4-BE49-F238E27FC236}">
                <a16:creationId xmlns:a16="http://schemas.microsoft.com/office/drawing/2014/main" id="{6682583E-A453-4785-88C3-2AB1A22A311D}"/>
              </a:ext>
            </a:extLst>
          </p:cNvPr>
          <p:cNvSpPr>
            <a:spLocks noGrp="1"/>
          </p:cNvSpPr>
          <p:nvPr>
            <p:ph type="ftr" sz="quarter" idx="11"/>
          </p:nvPr>
        </p:nvSpPr>
        <p:spPr/>
        <p:txBody>
          <a:bodyPr/>
          <a:lstStyle/>
          <a:p>
            <a:r>
              <a:rPr lang="en-US" dirty="0"/>
              <a:t>Copyright © 2022 Walden 3-D, Inc.</a:t>
            </a:r>
          </a:p>
        </p:txBody>
      </p:sp>
      <p:sp>
        <p:nvSpPr>
          <p:cNvPr id="5" name="Slide Number Placeholder 4">
            <a:extLst>
              <a:ext uri="{FF2B5EF4-FFF2-40B4-BE49-F238E27FC236}">
                <a16:creationId xmlns:a16="http://schemas.microsoft.com/office/drawing/2014/main" id="{40EE6753-8191-4FA6-9E84-693451390C0F}"/>
              </a:ext>
            </a:extLst>
          </p:cNvPr>
          <p:cNvSpPr>
            <a:spLocks noGrp="1"/>
          </p:cNvSpPr>
          <p:nvPr>
            <p:ph type="sldNum" sz="quarter" idx="12"/>
          </p:nvPr>
        </p:nvSpPr>
        <p:spPr/>
        <p:txBody>
          <a:bodyPr/>
          <a:lstStyle/>
          <a:p>
            <a:r>
              <a:rPr lang="en-US" dirty="0"/>
              <a:t>SC13   </a:t>
            </a:r>
            <a:fld id="{F16B4639-4507-4FB0-9BAF-1283F1BE08C9}" type="slidenum">
              <a:rPr lang="en-US" smtClean="0"/>
              <a:pPr/>
              <a:t>38</a:t>
            </a:fld>
            <a:endParaRPr lang="en-US" dirty="0"/>
          </a:p>
        </p:txBody>
      </p:sp>
      <p:pic>
        <p:nvPicPr>
          <p:cNvPr id="6" name="Picture 5">
            <a:extLst>
              <a:ext uri="{FF2B5EF4-FFF2-40B4-BE49-F238E27FC236}">
                <a16:creationId xmlns:a16="http://schemas.microsoft.com/office/drawing/2014/main" id="{7F3D8B3D-7F7B-4C00-AFBC-6562DFD03884}"/>
              </a:ext>
            </a:extLst>
          </p:cNvPr>
          <p:cNvPicPr>
            <a:picLocks noChangeAspect="1"/>
          </p:cNvPicPr>
          <p:nvPr/>
        </p:nvPicPr>
        <p:blipFill>
          <a:blip r:embed="rId2"/>
          <a:stretch>
            <a:fillRect/>
          </a:stretch>
        </p:blipFill>
        <p:spPr>
          <a:xfrm>
            <a:off x="0" y="1143000"/>
            <a:ext cx="9141235" cy="5181600"/>
          </a:xfrm>
          <a:prstGeom prst="rect">
            <a:avLst/>
          </a:prstGeom>
        </p:spPr>
      </p:pic>
    </p:spTree>
    <p:extLst>
      <p:ext uri="{BB962C8B-B14F-4D97-AF65-F5344CB8AC3E}">
        <p14:creationId xmlns:p14="http://schemas.microsoft.com/office/powerpoint/2010/main" val="508395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748429-549E-4FCB-A147-E4D99FBFEDC3}"/>
              </a:ext>
            </a:extLst>
          </p:cNvPr>
          <p:cNvPicPr>
            <a:picLocks noChangeAspect="1"/>
          </p:cNvPicPr>
          <p:nvPr/>
        </p:nvPicPr>
        <p:blipFill>
          <a:blip r:embed="rId2"/>
          <a:stretch>
            <a:fillRect/>
          </a:stretch>
        </p:blipFill>
        <p:spPr>
          <a:xfrm>
            <a:off x="990600" y="990600"/>
            <a:ext cx="7696200" cy="5400675"/>
          </a:xfrm>
          <a:prstGeom prst="rect">
            <a:avLst/>
          </a:prstGeom>
        </p:spPr>
      </p:pic>
      <p:sp>
        <p:nvSpPr>
          <p:cNvPr id="2" name="Title 1">
            <a:extLst>
              <a:ext uri="{FF2B5EF4-FFF2-40B4-BE49-F238E27FC236}">
                <a16:creationId xmlns:a16="http://schemas.microsoft.com/office/drawing/2014/main" id="{73D7C751-21ED-46D4-BE81-17BA931F5B64}"/>
              </a:ext>
            </a:extLst>
          </p:cNvPr>
          <p:cNvSpPr>
            <a:spLocks noGrp="1"/>
          </p:cNvSpPr>
          <p:nvPr>
            <p:ph type="title"/>
          </p:nvPr>
        </p:nvSpPr>
        <p:spPr/>
        <p:txBody>
          <a:bodyPr/>
          <a:lstStyle/>
          <a:p>
            <a:r>
              <a:rPr lang="en-US" sz="3200" b="1" dirty="0"/>
              <a:t>Water Bottle Rockets </a:t>
            </a:r>
            <a:r>
              <a:rPr lang="en-US" sz="2400" dirty="0"/>
              <a:t>continued</a:t>
            </a:r>
            <a:endParaRPr lang="en-US" dirty="0"/>
          </a:p>
        </p:txBody>
      </p:sp>
      <p:sp>
        <p:nvSpPr>
          <p:cNvPr id="4" name="Footer Placeholder 3">
            <a:extLst>
              <a:ext uri="{FF2B5EF4-FFF2-40B4-BE49-F238E27FC236}">
                <a16:creationId xmlns:a16="http://schemas.microsoft.com/office/drawing/2014/main" id="{6682583E-A453-4785-88C3-2AB1A22A311D}"/>
              </a:ext>
            </a:extLst>
          </p:cNvPr>
          <p:cNvSpPr>
            <a:spLocks noGrp="1"/>
          </p:cNvSpPr>
          <p:nvPr>
            <p:ph type="ftr" sz="quarter" idx="11"/>
          </p:nvPr>
        </p:nvSpPr>
        <p:spPr/>
        <p:txBody>
          <a:bodyPr/>
          <a:lstStyle/>
          <a:p>
            <a:r>
              <a:rPr lang="en-US" dirty="0"/>
              <a:t>Copyright © 2022 Walden 3-D, Inc.</a:t>
            </a:r>
          </a:p>
        </p:txBody>
      </p:sp>
      <p:sp>
        <p:nvSpPr>
          <p:cNvPr id="5" name="Slide Number Placeholder 4">
            <a:extLst>
              <a:ext uri="{FF2B5EF4-FFF2-40B4-BE49-F238E27FC236}">
                <a16:creationId xmlns:a16="http://schemas.microsoft.com/office/drawing/2014/main" id="{40EE6753-8191-4FA6-9E84-693451390C0F}"/>
              </a:ext>
            </a:extLst>
          </p:cNvPr>
          <p:cNvSpPr>
            <a:spLocks noGrp="1"/>
          </p:cNvSpPr>
          <p:nvPr>
            <p:ph type="sldNum" sz="quarter" idx="12"/>
          </p:nvPr>
        </p:nvSpPr>
        <p:spPr/>
        <p:txBody>
          <a:bodyPr/>
          <a:lstStyle/>
          <a:p>
            <a:r>
              <a:rPr lang="en-US" dirty="0"/>
              <a:t>SC13   </a:t>
            </a:r>
            <a:fld id="{F16B4639-4507-4FB0-9BAF-1283F1BE08C9}" type="slidenum">
              <a:rPr lang="en-US" smtClean="0"/>
              <a:pPr/>
              <a:t>39</a:t>
            </a:fld>
            <a:endParaRPr lang="en-US" dirty="0"/>
          </a:p>
        </p:txBody>
      </p:sp>
    </p:spTree>
    <p:extLst>
      <p:ext uri="{BB962C8B-B14F-4D97-AF65-F5344CB8AC3E}">
        <p14:creationId xmlns:p14="http://schemas.microsoft.com/office/powerpoint/2010/main" val="181490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96C1-9F36-4A3E-9864-9EC5D9703DBB}"/>
              </a:ext>
            </a:extLst>
          </p:cNvPr>
          <p:cNvSpPr>
            <a:spLocks noGrp="1"/>
          </p:cNvSpPr>
          <p:nvPr>
            <p:ph type="title"/>
          </p:nvPr>
        </p:nvSpPr>
        <p:spPr>
          <a:xfrm>
            <a:off x="457200" y="76200"/>
            <a:ext cx="8229600" cy="715962"/>
          </a:xfrm>
        </p:spPr>
        <p:txBody>
          <a:bodyPr>
            <a:normAutofit/>
          </a:bodyPr>
          <a:lstStyle/>
          <a:p>
            <a:r>
              <a:rPr lang="en-US" sz="3200" b="1" dirty="0"/>
              <a:t>Schedule Saturday - Friday</a:t>
            </a:r>
          </a:p>
        </p:txBody>
      </p:sp>
      <p:sp>
        <p:nvSpPr>
          <p:cNvPr id="4" name="Slide Number Placeholder 3">
            <a:extLst>
              <a:ext uri="{FF2B5EF4-FFF2-40B4-BE49-F238E27FC236}">
                <a16:creationId xmlns:a16="http://schemas.microsoft.com/office/drawing/2014/main" id="{43D9F9C9-0AA7-4033-A10B-05004FCFCCDE}"/>
              </a:ext>
            </a:extLst>
          </p:cNvPr>
          <p:cNvSpPr>
            <a:spLocks noGrp="1"/>
          </p:cNvSpPr>
          <p:nvPr>
            <p:ph type="sldNum" sz="quarter" idx="12"/>
          </p:nvPr>
        </p:nvSpPr>
        <p:spPr/>
        <p:txBody>
          <a:bodyPr/>
          <a:lstStyle/>
          <a:p>
            <a:r>
              <a:rPr lang="en-US" dirty="0"/>
              <a:t>SC13   </a:t>
            </a:r>
            <a:fld id="{F16B4639-4507-4FB0-9BAF-1283F1BE08C9}" type="slidenum">
              <a:rPr lang="en-US" smtClean="0"/>
              <a:pPr/>
              <a:t>4</a:t>
            </a:fld>
            <a:endParaRPr lang="en-US" dirty="0"/>
          </a:p>
        </p:txBody>
      </p:sp>
      <p:sp>
        <p:nvSpPr>
          <p:cNvPr id="5" name="Content Placeholder 2">
            <a:extLst>
              <a:ext uri="{FF2B5EF4-FFF2-40B4-BE49-F238E27FC236}">
                <a16:creationId xmlns:a16="http://schemas.microsoft.com/office/drawing/2014/main" id="{F89833B4-CC54-4DB2-96E4-7FF4ADE79AC9}"/>
              </a:ext>
            </a:extLst>
          </p:cNvPr>
          <p:cNvSpPr>
            <a:spLocks noGrp="1"/>
          </p:cNvSpPr>
          <p:nvPr>
            <p:ph idx="1"/>
          </p:nvPr>
        </p:nvSpPr>
        <p:spPr>
          <a:xfrm>
            <a:off x="533400" y="762000"/>
            <a:ext cx="8305800" cy="5562600"/>
          </a:xfrm>
        </p:spPr>
        <p:txBody>
          <a:bodyPr numCol="2">
            <a:noAutofit/>
          </a:bodyPr>
          <a:lstStyle/>
          <a:p>
            <a:r>
              <a:rPr lang="en-US" sz="1400" dirty="0"/>
              <a:t>Saturday, 25 June 2022</a:t>
            </a:r>
          </a:p>
          <a:p>
            <a:pPr lvl="1"/>
            <a:r>
              <a:rPr lang="en-US" sz="1000" dirty="0"/>
              <a:t>Sara, Bobby, Ryan, &amp; Sage arrive Orderville</a:t>
            </a:r>
          </a:p>
          <a:p>
            <a:pPr lvl="1"/>
            <a:r>
              <a:rPr lang="en-US" sz="1000" dirty="0"/>
              <a:t>Grandma &amp; Grandpa take Pack &amp; Play &amp; Meet Beckmann's in Orderville</a:t>
            </a:r>
          </a:p>
          <a:p>
            <a:r>
              <a:rPr lang="en-US" sz="1400" dirty="0"/>
              <a:t>Sunday, 26 June 2022</a:t>
            </a:r>
          </a:p>
          <a:p>
            <a:pPr lvl="1"/>
            <a:r>
              <a:rPr lang="en-US" sz="1000" dirty="0"/>
              <a:t>Grandma &amp; Grandpa Babysit Sage</a:t>
            </a:r>
          </a:p>
          <a:p>
            <a:r>
              <a:rPr lang="en-US" sz="1400" dirty="0"/>
              <a:t>Monday, 27 June 2022</a:t>
            </a:r>
          </a:p>
          <a:p>
            <a:pPr lvl="1"/>
            <a:r>
              <a:rPr lang="en-US" sz="1000" dirty="0"/>
              <a:t>Grandma &amp; Grandpa back to Cedar City</a:t>
            </a:r>
          </a:p>
          <a:p>
            <a:pPr lvl="1"/>
            <a:r>
              <a:rPr lang="en-US" sz="1000" dirty="0"/>
              <a:t>6:00 Paul and Family Arrive</a:t>
            </a:r>
          </a:p>
          <a:p>
            <a:pPr lvl="1"/>
            <a:r>
              <a:rPr lang="en-US" sz="1000" dirty="0"/>
              <a:t>6:30 Melanie &amp; Family Arrive </a:t>
            </a:r>
          </a:p>
          <a:p>
            <a:pPr lvl="1"/>
            <a:r>
              <a:rPr lang="en-US" sz="1000" dirty="0"/>
              <a:t>6:30 Dinner: Grandma</a:t>
            </a:r>
          </a:p>
          <a:p>
            <a:pPr lvl="1"/>
            <a:r>
              <a:rPr lang="en-US" sz="1000" dirty="0"/>
              <a:t>7:00 Green Show</a:t>
            </a:r>
            <a:endParaRPr lang="en-US" sz="1050" dirty="0"/>
          </a:p>
          <a:p>
            <a:pPr lvl="1"/>
            <a:r>
              <a:rPr lang="en-US" sz="1050" dirty="0"/>
              <a:t>8:00 All’s Well That End’s Well</a:t>
            </a:r>
          </a:p>
          <a:p>
            <a:r>
              <a:rPr lang="en-US" sz="1400" dirty="0">
                <a:latin typeface="Times New Roman" panose="02020603050405020304" pitchFamily="18" charset="0"/>
                <a:cs typeface="Times New Roman" panose="02020603050405020304" pitchFamily="18" charset="0"/>
              </a:rPr>
              <a:t>Tuesday, 28 June 2022</a:t>
            </a:r>
            <a:endParaRPr lang="en-US" sz="1000" dirty="0"/>
          </a:p>
          <a:p>
            <a:pPr lvl="1"/>
            <a:r>
              <a:rPr lang="en-US" sz="1000" dirty="0"/>
              <a:t>6:30 Water Garden</a:t>
            </a:r>
          </a:p>
          <a:p>
            <a:pPr lvl="1"/>
            <a:r>
              <a:rPr lang="en-US" sz="1000" dirty="0"/>
              <a:t>7:30 Pancake Breakfast – Grandma &amp; Gwen</a:t>
            </a:r>
          </a:p>
          <a:p>
            <a:pPr lvl="1"/>
            <a:r>
              <a:rPr lang="en-US" sz="1000" dirty="0"/>
              <a:t>9:00 Horse Shoeing</a:t>
            </a:r>
          </a:p>
          <a:p>
            <a:pPr lvl="1"/>
            <a:r>
              <a:rPr lang="en-US" sz="1000" dirty="0"/>
              <a:t>10:30 Happy Factory</a:t>
            </a:r>
          </a:p>
          <a:p>
            <a:pPr lvl="1"/>
            <a:r>
              <a:rPr lang="en-US" sz="1000" dirty="0"/>
              <a:t>1:00 Lunch Hamburgers</a:t>
            </a:r>
          </a:p>
          <a:p>
            <a:pPr lvl="1"/>
            <a:r>
              <a:rPr lang="en-US" sz="1000" dirty="0"/>
              <a:t>Set up Tree Tent</a:t>
            </a:r>
          </a:p>
          <a:p>
            <a:pPr lvl="1"/>
            <a:r>
              <a:rPr lang="en-US" sz="1000" dirty="0"/>
              <a:t>Explore around Nelson Cabin</a:t>
            </a:r>
          </a:p>
          <a:p>
            <a:pPr lvl="1"/>
            <a:r>
              <a:rPr lang="en-US" sz="1000" dirty="0"/>
              <a:t>Dinner Hot Dogs &amp; Smores Paul &amp; Kate</a:t>
            </a:r>
          </a:p>
          <a:p>
            <a:pPr lvl="1"/>
            <a:r>
              <a:rPr lang="en-US" sz="1000" dirty="0"/>
              <a:t>Guitar</a:t>
            </a:r>
          </a:p>
          <a:p>
            <a:pPr lvl="1"/>
            <a:r>
              <a:rPr lang="en-US" sz="1000" dirty="0"/>
              <a:t>Light Lecture &amp; James Webb Telescope – Uncle Paul</a:t>
            </a:r>
          </a:p>
          <a:p>
            <a:pPr lvl="1"/>
            <a:r>
              <a:rPr lang="en-US" sz="1000" dirty="0"/>
              <a:t>Stargazing (Ray Gardner &amp; Randy Quinton)</a:t>
            </a:r>
          </a:p>
          <a:p>
            <a:r>
              <a:rPr lang="en-US" sz="1400" dirty="0">
                <a:latin typeface="Times New Roman" panose="02020603050405020304" pitchFamily="18" charset="0"/>
                <a:cs typeface="Times New Roman" panose="02020603050405020304" pitchFamily="18" charset="0"/>
              </a:rPr>
              <a:t>Wednesday, 29 June 2022: </a:t>
            </a:r>
          </a:p>
          <a:p>
            <a:pPr lvl="1"/>
            <a:r>
              <a:rPr lang="en-US" sz="1000" dirty="0"/>
              <a:t>Breakfast Sara &amp; Bobby &amp; Ryan</a:t>
            </a:r>
          </a:p>
          <a:p>
            <a:pPr lvl="1"/>
            <a:r>
              <a:rPr lang="en-US" sz="1000" dirty="0"/>
              <a:t>Cascade Falls Hike</a:t>
            </a:r>
          </a:p>
          <a:p>
            <a:pPr lvl="1"/>
            <a:r>
              <a:rPr lang="en-US" sz="1000" dirty="0"/>
              <a:t>Lunch Duck Creek</a:t>
            </a:r>
          </a:p>
          <a:p>
            <a:pPr lvl="1"/>
            <a:r>
              <a:rPr lang="en-US" sz="1000" dirty="0"/>
              <a:t>Water Rockets and Micro-Prism</a:t>
            </a:r>
          </a:p>
          <a:p>
            <a:pPr lvl="1"/>
            <a:r>
              <a:rPr lang="en-US" sz="1000" dirty="0"/>
              <a:t>Cabin Games &amp; Water Contests</a:t>
            </a:r>
          </a:p>
          <a:p>
            <a:pPr lvl="1"/>
            <a:r>
              <a:rPr lang="en-US" sz="1000" dirty="0"/>
              <a:t>Tinfoil Dinners, Watermelon, &amp; Cobbler: Meanie</a:t>
            </a:r>
          </a:p>
          <a:p>
            <a:r>
              <a:rPr lang="en-US" sz="1400" dirty="0">
                <a:latin typeface="Times New Roman" panose="02020603050405020304" pitchFamily="18" charset="0"/>
                <a:cs typeface="Times New Roman" panose="02020603050405020304" pitchFamily="18" charset="0"/>
              </a:rPr>
              <a:t>Thursday, 30 June 2022: </a:t>
            </a:r>
          </a:p>
          <a:p>
            <a:pPr lvl="1"/>
            <a:r>
              <a:rPr lang="en-US" sz="1000" dirty="0"/>
              <a:t>Cold Cereal Breakfast: Grandma &amp; Grandpa</a:t>
            </a:r>
          </a:p>
          <a:p>
            <a:pPr lvl="1"/>
            <a:r>
              <a:rPr lang="en-US" sz="1000" dirty="0"/>
              <a:t>Hikes at the Cabin</a:t>
            </a:r>
          </a:p>
          <a:p>
            <a:pPr lvl="1"/>
            <a:r>
              <a:rPr lang="en-US" sz="1000" dirty="0"/>
              <a:t>Pack Up</a:t>
            </a:r>
          </a:p>
          <a:p>
            <a:pPr lvl="1"/>
            <a:r>
              <a:rPr lang="en-US" sz="1000" dirty="0"/>
              <a:t>Back to Cedar</a:t>
            </a:r>
          </a:p>
          <a:p>
            <a:pPr lvl="1"/>
            <a:r>
              <a:rPr lang="en-US" sz="1000" dirty="0"/>
              <a:t>Lunch &amp; Aquatic Center &amp; Lake on the Hill</a:t>
            </a:r>
          </a:p>
          <a:p>
            <a:pPr lvl="1"/>
            <a:r>
              <a:rPr lang="en-US" sz="1000" dirty="0"/>
              <a:t>Melanie’s family to Las Vegas for 6:30 AM flight home</a:t>
            </a:r>
          </a:p>
          <a:p>
            <a:pPr lvl="1"/>
            <a:r>
              <a:rPr lang="en-US" sz="1000" dirty="0"/>
              <a:t>Paul’s family drives to Provo</a:t>
            </a:r>
          </a:p>
          <a:p>
            <a:pPr lvl="1"/>
            <a:r>
              <a:rPr lang="en-US" sz="1000" dirty="0"/>
              <a:t>Dinner with Beckmann’s: French Spot or Milts</a:t>
            </a:r>
          </a:p>
          <a:p>
            <a:pPr lvl="1"/>
            <a:r>
              <a:rPr lang="en-US" sz="1000" dirty="0"/>
              <a:t>Beckmann’s back to Nelson Cabin</a:t>
            </a:r>
          </a:p>
          <a:p>
            <a:r>
              <a:rPr lang="en-US" sz="1400" dirty="0">
                <a:latin typeface="Times New Roman" panose="02020603050405020304" pitchFamily="18" charset="0"/>
                <a:cs typeface="Times New Roman" panose="02020603050405020304" pitchFamily="18" charset="0"/>
              </a:rPr>
              <a:t>Friday, 01 July 2022: </a:t>
            </a:r>
          </a:p>
          <a:p>
            <a:pPr lvl="1"/>
            <a:r>
              <a:rPr lang="en-US" sz="1000" dirty="0"/>
              <a:t>Grandma &amp; Grandpa back to help clean Nelson Cabin</a:t>
            </a:r>
          </a:p>
          <a:p>
            <a:pPr lvl="1"/>
            <a:r>
              <a:rPr lang="en-US" sz="1000" dirty="0"/>
              <a:t>Sara &amp; Bobby &amp; Ryan &amp; Sage to St. George 11:40 flight home</a:t>
            </a:r>
          </a:p>
          <a:p>
            <a:r>
              <a:rPr lang="en-US" sz="1400" dirty="0">
                <a:latin typeface="Times New Roman" panose="02020603050405020304" pitchFamily="18" charset="0"/>
                <a:cs typeface="Times New Roman" panose="02020603050405020304" pitchFamily="18" charset="0"/>
              </a:rPr>
              <a:t>Saturday, 02 July 2022: </a:t>
            </a:r>
          </a:p>
          <a:p>
            <a:pPr lvl="1"/>
            <a:r>
              <a:rPr lang="en-US" sz="1000" dirty="0"/>
              <a:t>12:00-3:00 PM Roice &amp; Emma Nelson Reunion          Homestead Museum</a:t>
            </a:r>
          </a:p>
          <a:p>
            <a:r>
              <a:rPr lang="en-US" sz="1400" dirty="0">
                <a:latin typeface="Times New Roman" panose="02020603050405020304" pitchFamily="18" charset="0"/>
                <a:cs typeface="Times New Roman" panose="02020603050405020304" pitchFamily="18" charset="0"/>
              </a:rPr>
              <a:t>Sunday, 03 July 2022: </a:t>
            </a:r>
            <a:endParaRPr lang="en-US" sz="1000" dirty="0"/>
          </a:p>
          <a:p>
            <a:pPr lvl="1"/>
            <a:r>
              <a:rPr lang="en-US" sz="1000" dirty="0"/>
              <a:t>Hillcrest Ward 9:00-11:00</a:t>
            </a:r>
          </a:p>
          <a:p>
            <a:r>
              <a:rPr lang="en-US" sz="1400" dirty="0">
                <a:latin typeface="Times New Roman" panose="02020603050405020304" pitchFamily="18" charset="0"/>
                <a:cs typeface="Times New Roman" panose="02020603050405020304" pitchFamily="18" charset="0"/>
              </a:rPr>
              <a:t>Monday, 04 July 2022: </a:t>
            </a:r>
          </a:p>
          <a:p>
            <a:pPr lvl="1"/>
            <a:r>
              <a:rPr lang="en-US" sz="1000" dirty="0"/>
              <a:t>Cedar City July 4</a:t>
            </a:r>
            <a:r>
              <a:rPr lang="en-US" sz="1000" baseline="30000" dirty="0"/>
              <a:t>th</a:t>
            </a:r>
            <a:r>
              <a:rPr lang="en-US" sz="1000" dirty="0"/>
              <a:t> Parade</a:t>
            </a:r>
          </a:p>
          <a:p>
            <a:pPr lvl="1"/>
            <a:r>
              <a:rPr lang="en-US" sz="1000" dirty="0"/>
              <a:t>Brian Head</a:t>
            </a:r>
          </a:p>
        </p:txBody>
      </p:sp>
      <p:sp>
        <p:nvSpPr>
          <p:cNvPr id="6" name="Footer Placeholder 5">
            <a:extLst>
              <a:ext uri="{FF2B5EF4-FFF2-40B4-BE49-F238E27FC236}">
                <a16:creationId xmlns:a16="http://schemas.microsoft.com/office/drawing/2014/main" id="{971E4A88-CC93-4AE1-A760-7356D72F5DD0}"/>
              </a:ext>
            </a:extLst>
          </p:cNvPr>
          <p:cNvSpPr>
            <a:spLocks noGrp="1"/>
          </p:cNvSpPr>
          <p:nvPr>
            <p:ph type="ftr" sz="quarter" idx="11"/>
          </p:nvPr>
        </p:nvSpPr>
        <p:spPr/>
        <p:txBody>
          <a:bodyPr/>
          <a:lstStyle/>
          <a:p>
            <a:r>
              <a:rPr lang="en-US" dirty="0"/>
              <a:t>Copyright © 2022 Walden 3-D, Inc.</a:t>
            </a:r>
          </a:p>
        </p:txBody>
      </p:sp>
    </p:spTree>
    <p:extLst>
      <p:ext uri="{BB962C8B-B14F-4D97-AF65-F5344CB8AC3E}">
        <p14:creationId xmlns:p14="http://schemas.microsoft.com/office/powerpoint/2010/main" val="2014223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E6ED6D-AC0F-4214-8745-7778792ED8A5}"/>
              </a:ext>
            </a:extLst>
          </p:cNvPr>
          <p:cNvSpPr>
            <a:spLocks noGrp="1"/>
          </p:cNvSpPr>
          <p:nvPr>
            <p:ph type="sldNum" sz="quarter" idx="12"/>
          </p:nvPr>
        </p:nvSpPr>
        <p:spPr/>
        <p:txBody>
          <a:bodyPr/>
          <a:lstStyle/>
          <a:p>
            <a:r>
              <a:rPr lang="en-US" dirty="0"/>
              <a:t>SC13   </a:t>
            </a:r>
            <a:fld id="{F16B4639-4507-4FB0-9BAF-1283F1BE08C9}" type="slidenum">
              <a:rPr lang="en-US" smtClean="0"/>
              <a:pPr/>
              <a:t>40</a:t>
            </a:fld>
            <a:endParaRPr lang="en-US" dirty="0"/>
          </a:p>
        </p:txBody>
      </p:sp>
      <p:sp>
        <p:nvSpPr>
          <p:cNvPr id="5" name="Title 1">
            <a:extLst>
              <a:ext uri="{FF2B5EF4-FFF2-40B4-BE49-F238E27FC236}">
                <a16:creationId xmlns:a16="http://schemas.microsoft.com/office/drawing/2014/main" id="{44C5484F-000A-4300-A2AE-3354B6558738}"/>
              </a:ext>
            </a:extLst>
          </p:cNvPr>
          <p:cNvSpPr>
            <a:spLocks noGrp="1"/>
          </p:cNvSpPr>
          <p:nvPr>
            <p:ph type="title"/>
          </p:nvPr>
        </p:nvSpPr>
        <p:spPr>
          <a:xfrm>
            <a:off x="457200" y="274638"/>
            <a:ext cx="8229600" cy="1143000"/>
          </a:xfrm>
        </p:spPr>
        <p:txBody>
          <a:bodyPr>
            <a:normAutofit/>
          </a:bodyPr>
          <a:lstStyle/>
          <a:p>
            <a:r>
              <a:rPr lang="en-US" sz="3600" b="1" dirty="0"/>
              <a:t>Notes</a:t>
            </a:r>
          </a:p>
        </p:txBody>
      </p:sp>
      <p:cxnSp>
        <p:nvCxnSpPr>
          <p:cNvPr id="6" name="Straight Connector 5">
            <a:extLst>
              <a:ext uri="{FF2B5EF4-FFF2-40B4-BE49-F238E27FC236}">
                <a16:creationId xmlns:a16="http://schemas.microsoft.com/office/drawing/2014/main" id="{4A77665B-BB3B-44E0-8D3A-5BFC03A57C98}"/>
              </a:ext>
            </a:extLst>
          </p:cNvPr>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3E4511B-5766-44E7-832E-1D5FCEC6956A}"/>
              </a:ext>
            </a:extLst>
          </p:cNvPr>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E7B8F8-4E8E-4842-8079-F2955ADCBD07}"/>
              </a:ext>
            </a:extLst>
          </p:cNvPr>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9A9A95-0F67-4760-BAE4-AB4549D5AAA4}"/>
              </a:ext>
            </a:extLst>
          </p:cNvPr>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2E2A2D-8521-456E-BA74-8A6BDB39019F}"/>
              </a:ext>
            </a:extLst>
          </p:cNvPr>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25BEDA-7B26-4E33-98B7-20268133DB1B}"/>
              </a:ext>
            </a:extLst>
          </p:cNvPr>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E267F6-85AD-41AD-B77A-0EC2B006C3E1}"/>
              </a:ext>
            </a:extLst>
          </p:cNvPr>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E3AE9E-B740-4C2D-9771-14CEC1C85092}"/>
              </a:ext>
            </a:extLst>
          </p:cNvPr>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E53248-FC8C-4004-A41E-0B01BBE6051E}"/>
              </a:ext>
            </a:extLst>
          </p:cNvPr>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D3C86E-A2B3-4284-9A6A-3E3C00117C7B}"/>
              </a:ext>
            </a:extLst>
          </p:cNvPr>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5BA791-BABB-4E6D-B782-81681670BB32}"/>
              </a:ext>
            </a:extLst>
          </p:cNvPr>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ABAC481-9F6F-4CA2-B46E-353ABE25ECDA}"/>
              </a:ext>
            </a:extLst>
          </p:cNvPr>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BAC12D-BFCF-4589-9FCF-996A01C374E0}"/>
              </a:ext>
            </a:extLst>
          </p:cNvPr>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CFC3F2-6CCC-4A4A-996A-957A6CDFABD7}"/>
              </a:ext>
            </a:extLst>
          </p:cNvPr>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B03412-A95E-4367-B776-99AD7E0D3E71}"/>
              </a:ext>
            </a:extLst>
          </p:cNvPr>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B09D56-118C-4BFD-8423-F34727AB1E55}"/>
              </a:ext>
            </a:extLst>
          </p:cNvPr>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Footer Placeholder 21">
            <a:extLst>
              <a:ext uri="{FF2B5EF4-FFF2-40B4-BE49-F238E27FC236}">
                <a16:creationId xmlns:a16="http://schemas.microsoft.com/office/drawing/2014/main" id="{E45E836C-44C5-44E9-913B-8F650BBBA950}"/>
              </a:ext>
            </a:extLst>
          </p:cNvPr>
          <p:cNvSpPr>
            <a:spLocks noGrp="1"/>
          </p:cNvSpPr>
          <p:nvPr>
            <p:ph type="ftr" sz="quarter" idx="11"/>
          </p:nvPr>
        </p:nvSpPr>
        <p:spPr/>
        <p:txBody>
          <a:bodyPr/>
          <a:lstStyle/>
          <a:p>
            <a:r>
              <a:rPr lang="en-US" dirty="0"/>
              <a:t>Copyright © 2022 Walden 3-D, Inc.</a:t>
            </a:r>
          </a:p>
        </p:txBody>
      </p:sp>
    </p:spTree>
    <p:extLst>
      <p:ext uri="{BB962C8B-B14F-4D97-AF65-F5344CB8AC3E}">
        <p14:creationId xmlns:p14="http://schemas.microsoft.com/office/powerpoint/2010/main" val="49692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E6ED6D-AC0F-4214-8745-7778792ED8A5}"/>
              </a:ext>
            </a:extLst>
          </p:cNvPr>
          <p:cNvSpPr>
            <a:spLocks noGrp="1"/>
          </p:cNvSpPr>
          <p:nvPr>
            <p:ph type="sldNum" sz="quarter" idx="12"/>
          </p:nvPr>
        </p:nvSpPr>
        <p:spPr/>
        <p:txBody>
          <a:bodyPr/>
          <a:lstStyle/>
          <a:p>
            <a:r>
              <a:rPr lang="en-US" dirty="0"/>
              <a:t>SC13   </a:t>
            </a:r>
            <a:fld id="{F16B4639-4507-4FB0-9BAF-1283F1BE08C9}" type="slidenum">
              <a:rPr lang="en-US" smtClean="0"/>
              <a:pPr/>
              <a:t>41</a:t>
            </a:fld>
            <a:endParaRPr lang="en-US" dirty="0"/>
          </a:p>
        </p:txBody>
      </p:sp>
      <p:sp>
        <p:nvSpPr>
          <p:cNvPr id="5" name="Title 1">
            <a:extLst>
              <a:ext uri="{FF2B5EF4-FFF2-40B4-BE49-F238E27FC236}">
                <a16:creationId xmlns:a16="http://schemas.microsoft.com/office/drawing/2014/main" id="{44C5484F-000A-4300-A2AE-3354B6558738}"/>
              </a:ext>
            </a:extLst>
          </p:cNvPr>
          <p:cNvSpPr>
            <a:spLocks noGrp="1"/>
          </p:cNvSpPr>
          <p:nvPr>
            <p:ph type="title"/>
          </p:nvPr>
        </p:nvSpPr>
        <p:spPr>
          <a:xfrm>
            <a:off x="457200" y="274638"/>
            <a:ext cx="8229600" cy="1143000"/>
          </a:xfrm>
        </p:spPr>
        <p:txBody>
          <a:bodyPr>
            <a:normAutofit/>
          </a:bodyPr>
          <a:lstStyle/>
          <a:p>
            <a:r>
              <a:rPr lang="en-US" sz="3600" b="1" dirty="0"/>
              <a:t>Notes</a:t>
            </a:r>
          </a:p>
        </p:txBody>
      </p:sp>
      <p:sp>
        <p:nvSpPr>
          <p:cNvPr id="22" name="Footer Placeholder 21">
            <a:extLst>
              <a:ext uri="{FF2B5EF4-FFF2-40B4-BE49-F238E27FC236}">
                <a16:creationId xmlns:a16="http://schemas.microsoft.com/office/drawing/2014/main" id="{E45E836C-44C5-44E9-913B-8F650BBBA950}"/>
              </a:ext>
            </a:extLst>
          </p:cNvPr>
          <p:cNvSpPr>
            <a:spLocks noGrp="1"/>
          </p:cNvSpPr>
          <p:nvPr>
            <p:ph type="ftr" sz="quarter" idx="11"/>
          </p:nvPr>
        </p:nvSpPr>
        <p:spPr/>
        <p:txBody>
          <a:bodyPr/>
          <a:lstStyle/>
          <a:p>
            <a:r>
              <a:rPr lang="en-US" dirty="0"/>
              <a:t>Copyright © 2022 Walden 3-D, Inc.</a:t>
            </a:r>
          </a:p>
        </p:txBody>
      </p:sp>
      <p:pic>
        <p:nvPicPr>
          <p:cNvPr id="3" name="Picture 2">
            <a:extLst>
              <a:ext uri="{FF2B5EF4-FFF2-40B4-BE49-F238E27FC236}">
                <a16:creationId xmlns:a16="http://schemas.microsoft.com/office/drawing/2014/main" id="{7E6CC3D3-D1C8-41E3-9326-83E16A5FF740}"/>
              </a:ext>
            </a:extLst>
          </p:cNvPr>
          <p:cNvPicPr>
            <a:picLocks noChangeAspect="1"/>
          </p:cNvPicPr>
          <p:nvPr/>
        </p:nvPicPr>
        <p:blipFill>
          <a:blip r:embed="rId2"/>
          <a:stretch>
            <a:fillRect/>
          </a:stretch>
        </p:blipFill>
        <p:spPr>
          <a:xfrm>
            <a:off x="0" y="226370"/>
            <a:ext cx="5410200" cy="6174430"/>
          </a:xfrm>
          <a:prstGeom prst="rect">
            <a:avLst/>
          </a:prstGeom>
        </p:spPr>
      </p:pic>
      <p:pic>
        <p:nvPicPr>
          <p:cNvPr id="6" name="Picture 5">
            <a:extLst>
              <a:ext uri="{FF2B5EF4-FFF2-40B4-BE49-F238E27FC236}">
                <a16:creationId xmlns:a16="http://schemas.microsoft.com/office/drawing/2014/main" id="{8A695360-DF7B-B549-DF3F-C1E464E0146D}"/>
              </a:ext>
            </a:extLst>
          </p:cNvPr>
          <p:cNvPicPr>
            <a:picLocks noChangeAspect="1"/>
          </p:cNvPicPr>
          <p:nvPr/>
        </p:nvPicPr>
        <p:blipFill>
          <a:blip r:embed="rId3"/>
          <a:stretch>
            <a:fillRect/>
          </a:stretch>
        </p:blipFill>
        <p:spPr>
          <a:xfrm>
            <a:off x="4495800" y="762000"/>
            <a:ext cx="4419600" cy="5581650"/>
          </a:xfrm>
          <a:prstGeom prst="rect">
            <a:avLst/>
          </a:prstGeom>
        </p:spPr>
      </p:pic>
    </p:spTree>
    <p:extLst>
      <p:ext uri="{BB962C8B-B14F-4D97-AF65-F5344CB8AC3E}">
        <p14:creationId xmlns:p14="http://schemas.microsoft.com/office/powerpoint/2010/main" val="1961811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A15C-381F-4ACD-8E67-A2BBBCFCBC9D}"/>
              </a:ext>
            </a:extLst>
          </p:cNvPr>
          <p:cNvSpPr>
            <a:spLocks noGrp="1"/>
          </p:cNvSpPr>
          <p:nvPr>
            <p:ph type="title"/>
          </p:nvPr>
        </p:nvSpPr>
        <p:spPr/>
        <p:txBody>
          <a:bodyPr>
            <a:normAutofit/>
          </a:bodyPr>
          <a:lstStyle/>
          <a:p>
            <a:r>
              <a:rPr lang="en-US" sz="3200" b="1" dirty="0"/>
              <a:t>Safety</a:t>
            </a:r>
          </a:p>
        </p:txBody>
      </p:sp>
      <p:sp>
        <p:nvSpPr>
          <p:cNvPr id="4" name="Slide Number Placeholder 3">
            <a:extLst>
              <a:ext uri="{FF2B5EF4-FFF2-40B4-BE49-F238E27FC236}">
                <a16:creationId xmlns:a16="http://schemas.microsoft.com/office/drawing/2014/main" id="{FEDF7680-08C7-4BC7-9BB2-17AFFAC76286}"/>
              </a:ext>
            </a:extLst>
          </p:cNvPr>
          <p:cNvSpPr>
            <a:spLocks noGrp="1"/>
          </p:cNvSpPr>
          <p:nvPr>
            <p:ph type="sldNum" sz="quarter" idx="12"/>
          </p:nvPr>
        </p:nvSpPr>
        <p:spPr/>
        <p:txBody>
          <a:bodyPr/>
          <a:lstStyle/>
          <a:p>
            <a:r>
              <a:rPr lang="en-US" dirty="0"/>
              <a:t>SC13   </a:t>
            </a:r>
            <a:fld id="{F16B4639-4507-4FB0-9BAF-1283F1BE08C9}" type="slidenum">
              <a:rPr lang="en-US" smtClean="0"/>
              <a:pPr/>
              <a:t>5</a:t>
            </a:fld>
            <a:endParaRPr lang="en-US" dirty="0"/>
          </a:p>
        </p:txBody>
      </p:sp>
      <p:sp>
        <p:nvSpPr>
          <p:cNvPr id="5" name="Content Placeholder 2">
            <a:extLst>
              <a:ext uri="{FF2B5EF4-FFF2-40B4-BE49-F238E27FC236}">
                <a16:creationId xmlns:a16="http://schemas.microsoft.com/office/drawing/2014/main" id="{E35C8864-6358-479B-B25E-3660C92DD9F8}"/>
              </a:ext>
            </a:extLst>
          </p:cNvPr>
          <p:cNvSpPr>
            <a:spLocks noGrp="1"/>
          </p:cNvSpPr>
          <p:nvPr>
            <p:ph idx="1"/>
          </p:nvPr>
        </p:nvSpPr>
        <p:spPr>
          <a:xfrm>
            <a:off x="457200" y="1219200"/>
            <a:ext cx="8229600" cy="5486400"/>
          </a:xfrm>
        </p:spPr>
        <p:txBody>
          <a:bodyPr>
            <a:normAutofit fontScale="70000" lnSpcReduction="20000"/>
          </a:bodyPr>
          <a:lstStyle/>
          <a:p>
            <a:r>
              <a:rPr lang="en-US" b="1" u="sng" dirty="0"/>
              <a:t>Never go anyplace alone, preferably 3+</a:t>
            </a:r>
            <a:r>
              <a:rPr lang="en-US" dirty="0"/>
              <a:t>.</a:t>
            </a:r>
          </a:p>
          <a:p>
            <a:r>
              <a:rPr lang="en-US" dirty="0"/>
              <a:t>Exception is if one of you is hurt, then:</a:t>
            </a:r>
          </a:p>
          <a:p>
            <a:pPr lvl="1"/>
            <a:r>
              <a:rPr lang="en-US" dirty="0"/>
              <a:t>One of you stay and help the person hurt.</a:t>
            </a:r>
          </a:p>
          <a:p>
            <a:pPr lvl="1"/>
            <a:r>
              <a:rPr lang="en-US" dirty="0"/>
              <a:t>The other one run and get help.</a:t>
            </a:r>
          </a:p>
          <a:p>
            <a:r>
              <a:rPr lang="en-US" dirty="0"/>
              <a:t>If you get lost stay put, we will find you.</a:t>
            </a:r>
          </a:p>
          <a:p>
            <a:r>
              <a:rPr lang="en-US" dirty="0"/>
              <a:t>If you hear a rattlesnake do not move quickly, just slowly move away from the sound.</a:t>
            </a:r>
          </a:p>
          <a:p>
            <a:r>
              <a:rPr lang="en-US" dirty="0"/>
              <a:t>Do not run with a knife open.  Use knife safety.</a:t>
            </a:r>
          </a:p>
          <a:p>
            <a:r>
              <a:rPr lang="en-US" dirty="0"/>
              <a:t>If you cut yourself, apply pressure to the wound to stop bleeding, and send for help.</a:t>
            </a:r>
          </a:p>
          <a:p>
            <a:r>
              <a:rPr lang="en-US" dirty="0"/>
              <a:t>Never point an arrow in a cocked bow or a gun at any person.</a:t>
            </a:r>
          </a:p>
          <a:p>
            <a:r>
              <a:rPr lang="en-US" dirty="0"/>
              <a:t>Drink lots and lots and lots of water.</a:t>
            </a:r>
          </a:p>
          <a:p>
            <a:r>
              <a:rPr lang="en-US" dirty="0"/>
              <a:t>Do not go swimming unless an adult is with you.</a:t>
            </a:r>
          </a:p>
          <a:p>
            <a:r>
              <a:rPr lang="en-US" dirty="0"/>
              <a:t>Do not start branches on fire and swing them around where others can be hurt.</a:t>
            </a:r>
          </a:p>
          <a:p>
            <a:r>
              <a:rPr lang="en-US" dirty="0"/>
              <a:t>Have fun, use common sense, and </a:t>
            </a:r>
            <a:r>
              <a:rPr lang="en-US" b="1" u="sng" dirty="0"/>
              <a:t>think before you act</a:t>
            </a:r>
            <a:r>
              <a:rPr lang="en-US" dirty="0"/>
              <a:t>.</a:t>
            </a:r>
          </a:p>
        </p:txBody>
      </p:sp>
      <p:sp>
        <p:nvSpPr>
          <p:cNvPr id="6" name="Footer Placeholder 5">
            <a:extLst>
              <a:ext uri="{FF2B5EF4-FFF2-40B4-BE49-F238E27FC236}">
                <a16:creationId xmlns:a16="http://schemas.microsoft.com/office/drawing/2014/main" id="{1A12298F-835E-4255-84AB-0513585D602A}"/>
              </a:ext>
            </a:extLst>
          </p:cNvPr>
          <p:cNvSpPr>
            <a:spLocks noGrp="1"/>
          </p:cNvSpPr>
          <p:nvPr>
            <p:ph type="ftr" sz="quarter" idx="11"/>
          </p:nvPr>
        </p:nvSpPr>
        <p:spPr/>
        <p:txBody>
          <a:bodyPr/>
          <a:lstStyle/>
          <a:p>
            <a:r>
              <a:rPr lang="en-US" dirty="0"/>
              <a:t>Copyright © 2022 Walden 3-D, Inc.</a:t>
            </a:r>
          </a:p>
        </p:txBody>
      </p:sp>
      <p:pic>
        <p:nvPicPr>
          <p:cNvPr id="3074" name="Picture 2" descr="Cut the corner of my finger off at work today. The doctor said he could  have sowed it back on if i had the tip. To bad it fell down the drain">
            <a:extLst>
              <a:ext uri="{FF2B5EF4-FFF2-40B4-BE49-F238E27FC236}">
                <a16:creationId xmlns:a16="http://schemas.microsoft.com/office/drawing/2014/main" id="{D08932FF-FF94-43CC-A9EA-2F6E439D04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76200"/>
            <a:ext cx="1905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52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4335-E95F-447B-B1BE-827AD1159128}"/>
              </a:ext>
            </a:extLst>
          </p:cNvPr>
          <p:cNvSpPr>
            <a:spLocks noGrp="1"/>
          </p:cNvSpPr>
          <p:nvPr>
            <p:ph type="title"/>
          </p:nvPr>
        </p:nvSpPr>
        <p:spPr>
          <a:xfrm>
            <a:off x="4800600" y="274638"/>
            <a:ext cx="3886200" cy="1143000"/>
          </a:xfrm>
        </p:spPr>
        <p:txBody>
          <a:bodyPr>
            <a:normAutofit/>
          </a:bodyPr>
          <a:lstStyle/>
          <a:p>
            <a:r>
              <a:rPr lang="en-US" sz="3200" b="1" dirty="0"/>
              <a:t>Job Chart</a:t>
            </a:r>
          </a:p>
        </p:txBody>
      </p:sp>
      <p:sp>
        <p:nvSpPr>
          <p:cNvPr id="4" name="Slide Number Placeholder 3">
            <a:extLst>
              <a:ext uri="{FF2B5EF4-FFF2-40B4-BE49-F238E27FC236}">
                <a16:creationId xmlns:a16="http://schemas.microsoft.com/office/drawing/2014/main" id="{057F8CD9-0203-4B28-9DD4-249840F84B75}"/>
              </a:ext>
            </a:extLst>
          </p:cNvPr>
          <p:cNvSpPr>
            <a:spLocks noGrp="1"/>
          </p:cNvSpPr>
          <p:nvPr>
            <p:ph type="sldNum" sz="quarter" idx="12"/>
          </p:nvPr>
        </p:nvSpPr>
        <p:spPr/>
        <p:txBody>
          <a:bodyPr/>
          <a:lstStyle/>
          <a:p>
            <a:r>
              <a:rPr lang="en-US" dirty="0"/>
              <a:t>SC13   </a:t>
            </a:r>
            <a:fld id="{F16B4639-4507-4FB0-9BAF-1283F1BE08C9}" type="slidenum">
              <a:rPr lang="en-US" smtClean="0"/>
              <a:pPr/>
              <a:t>6</a:t>
            </a:fld>
            <a:endParaRPr lang="en-US" dirty="0"/>
          </a:p>
        </p:txBody>
      </p:sp>
      <p:graphicFrame>
        <p:nvGraphicFramePr>
          <p:cNvPr id="5" name="Table 4">
            <a:extLst>
              <a:ext uri="{FF2B5EF4-FFF2-40B4-BE49-F238E27FC236}">
                <a16:creationId xmlns:a16="http://schemas.microsoft.com/office/drawing/2014/main" id="{4EAE0FDD-EB42-450D-A879-24177FDDA4C3}"/>
              </a:ext>
            </a:extLst>
          </p:cNvPr>
          <p:cNvGraphicFramePr>
            <a:graphicFrameLocks noGrp="1"/>
          </p:cNvGraphicFramePr>
          <p:nvPr>
            <p:extLst>
              <p:ext uri="{D42A27DB-BD31-4B8C-83A1-F6EECF244321}">
                <p14:modId xmlns:p14="http://schemas.microsoft.com/office/powerpoint/2010/main" val="920873123"/>
              </p:ext>
            </p:extLst>
          </p:nvPr>
        </p:nvGraphicFramePr>
        <p:xfrm>
          <a:off x="304800" y="1752600"/>
          <a:ext cx="8610598" cy="375285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4187227445"/>
                    </a:ext>
                  </a:extLst>
                </a:gridCol>
                <a:gridCol w="2209800">
                  <a:extLst>
                    <a:ext uri="{9D8B030D-6E8A-4147-A177-3AD203B41FA5}">
                      <a16:colId xmlns:a16="http://schemas.microsoft.com/office/drawing/2014/main" val="2050933433"/>
                    </a:ext>
                  </a:extLst>
                </a:gridCol>
                <a:gridCol w="2209800">
                  <a:extLst>
                    <a:ext uri="{9D8B030D-6E8A-4147-A177-3AD203B41FA5}">
                      <a16:colId xmlns:a16="http://schemas.microsoft.com/office/drawing/2014/main" val="1242646718"/>
                    </a:ext>
                  </a:extLst>
                </a:gridCol>
                <a:gridCol w="1981198">
                  <a:extLst>
                    <a:ext uri="{9D8B030D-6E8A-4147-A177-3AD203B41FA5}">
                      <a16:colId xmlns:a16="http://schemas.microsoft.com/office/drawing/2014/main" val="953836498"/>
                    </a:ext>
                  </a:extLst>
                </a:gridCol>
              </a:tblGrid>
              <a:tr h="381000">
                <a:tc>
                  <a:txBody>
                    <a:bodyPr/>
                    <a:lstStyle/>
                    <a:p>
                      <a:pPr algn="ctr"/>
                      <a:r>
                        <a:rPr lang="en-US" dirty="0">
                          <a:latin typeface="Times New Roman" panose="02020603050405020304" pitchFamily="18" charset="0"/>
                          <a:cs typeface="Times New Roman" panose="02020603050405020304" pitchFamily="18" charset="0"/>
                        </a:rPr>
                        <a:t>Monday</a:t>
                      </a:r>
                    </a:p>
                  </a:txBody>
                  <a:tcPr/>
                </a:tc>
                <a:tc>
                  <a:txBody>
                    <a:bodyPr/>
                    <a:lstStyle/>
                    <a:p>
                      <a:pPr algn="ctr"/>
                      <a:r>
                        <a:rPr lang="en-US" dirty="0">
                          <a:latin typeface="Times New Roman" panose="02020603050405020304" pitchFamily="18" charset="0"/>
                          <a:cs typeface="Times New Roman" panose="02020603050405020304" pitchFamily="18" charset="0"/>
                        </a:rPr>
                        <a:t>Tuesday</a:t>
                      </a:r>
                    </a:p>
                  </a:txBody>
                  <a:tcPr/>
                </a:tc>
                <a:tc>
                  <a:txBody>
                    <a:bodyPr/>
                    <a:lstStyle/>
                    <a:p>
                      <a:pPr algn="ctr"/>
                      <a:r>
                        <a:rPr lang="en-US" dirty="0">
                          <a:latin typeface="Times New Roman" panose="02020603050405020304" pitchFamily="18" charset="0"/>
                          <a:cs typeface="Times New Roman" panose="02020603050405020304" pitchFamily="18" charset="0"/>
                        </a:rPr>
                        <a:t>Wednesday</a:t>
                      </a:r>
                    </a:p>
                  </a:txBody>
                  <a:tcPr/>
                </a:tc>
                <a:tc>
                  <a:txBody>
                    <a:bodyPr/>
                    <a:lstStyle/>
                    <a:p>
                      <a:pPr algn="ctr"/>
                      <a:r>
                        <a:rPr lang="en-US" dirty="0">
                          <a:latin typeface="Times New Roman" panose="02020603050405020304" pitchFamily="18" charset="0"/>
                          <a:cs typeface="Times New Roman" panose="02020603050405020304" pitchFamily="18" charset="0"/>
                        </a:rPr>
                        <a:t>Thursday</a:t>
                      </a:r>
                    </a:p>
                  </a:txBody>
                  <a:tcPr/>
                </a:tc>
                <a:extLst>
                  <a:ext uri="{0D108BD9-81ED-4DB2-BD59-A6C34878D82A}">
                    <a16:rowId xmlns:a16="http://schemas.microsoft.com/office/drawing/2014/main" val="613585945"/>
                  </a:ext>
                </a:extLst>
              </a:tr>
              <a:tr h="1123950">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dirty="0">
                          <a:latin typeface="Times New Roman" panose="02020603050405020304" pitchFamily="18" charset="0"/>
                          <a:cs typeface="Times New Roman" panose="02020603050405020304" pitchFamily="18" charset="0"/>
                        </a:rPr>
                        <a:t>Breakfast:</a:t>
                      </a:r>
                    </a:p>
                    <a:p>
                      <a:pPr marL="285750" indent="-285750">
                        <a:buFontTx/>
                        <a:buChar char="-"/>
                      </a:pPr>
                      <a:r>
                        <a:rPr lang="en-US" sz="1400" dirty="0">
                          <a:latin typeface="Times New Roman" panose="02020603050405020304" pitchFamily="18" charset="0"/>
                          <a:cs typeface="Times New Roman" panose="02020603050405020304" pitchFamily="18" charset="0"/>
                        </a:rPr>
                        <a:t>Grandma &amp; Gwen</a:t>
                      </a:r>
                    </a:p>
                  </a:txBody>
                  <a:tcPr/>
                </a:tc>
                <a:tc>
                  <a:txBody>
                    <a:bodyPr/>
                    <a:lstStyle/>
                    <a:p>
                      <a:r>
                        <a:rPr lang="en-US" sz="1400" dirty="0">
                          <a:latin typeface="Times New Roman" panose="02020603050405020304" pitchFamily="18" charset="0"/>
                          <a:cs typeface="Times New Roman" panose="02020603050405020304" pitchFamily="18" charset="0"/>
                        </a:rPr>
                        <a:t>Breakfast:</a:t>
                      </a:r>
                    </a:p>
                    <a:p>
                      <a:pPr marL="285750" indent="-285750">
                        <a:buFontTx/>
                        <a:buChar char="-"/>
                      </a:pPr>
                      <a:r>
                        <a:rPr lang="en-US" sz="1400" dirty="0">
                          <a:latin typeface="Times New Roman" panose="02020603050405020304" pitchFamily="18" charset="0"/>
                          <a:cs typeface="Times New Roman" panose="02020603050405020304" pitchFamily="18" charset="0"/>
                        </a:rPr>
                        <a:t>Sara, Bobby, Ryan &amp; Sage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Breakfast:</a:t>
                      </a:r>
                    </a:p>
                    <a:p>
                      <a:pPr marL="285750" indent="-285750">
                        <a:buFontTx/>
                        <a:buChar char="-"/>
                      </a:pPr>
                      <a:r>
                        <a:rPr lang="en-US" sz="1400" dirty="0">
                          <a:latin typeface="Times New Roman" panose="02020603050405020304" pitchFamily="18" charset="0"/>
                          <a:cs typeface="Times New Roman" panose="02020603050405020304" pitchFamily="18" charset="0"/>
                        </a:rPr>
                        <a:t>Grandma &amp; Grandpa</a:t>
                      </a:r>
                    </a:p>
                  </a:txBody>
                  <a:tcPr/>
                </a:tc>
                <a:extLst>
                  <a:ext uri="{0D108BD9-81ED-4DB2-BD59-A6C34878D82A}">
                    <a16:rowId xmlns:a16="http://schemas.microsoft.com/office/drawing/2014/main" val="1425876919"/>
                  </a:ext>
                </a:extLst>
              </a:tr>
              <a:tr h="1123950">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dirty="0">
                          <a:latin typeface="Times New Roman" panose="02020603050405020304" pitchFamily="18" charset="0"/>
                          <a:cs typeface="Times New Roman" panose="02020603050405020304" pitchFamily="18" charset="0"/>
                        </a:rPr>
                        <a:t>Lunch: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dirty="0">
                          <a:latin typeface="Times New Roman" panose="02020603050405020304" pitchFamily="18" charset="0"/>
                          <a:cs typeface="Times New Roman" panose="02020603050405020304" pitchFamily="18" charset="0"/>
                        </a:rPr>
                        <a:t>In Town</a:t>
                      </a:r>
                    </a:p>
                    <a:p>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Lunch: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dirty="0">
                          <a:latin typeface="Times New Roman" panose="02020603050405020304" pitchFamily="18" charset="0"/>
                          <a:cs typeface="Times New Roman" panose="02020603050405020304" pitchFamily="18" charset="0"/>
                        </a:rPr>
                        <a:t>Duck Creek</a:t>
                      </a:r>
                    </a:p>
                    <a:p>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Lunch: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dirty="0">
                          <a:latin typeface="Times New Roman" panose="02020603050405020304" pitchFamily="18" charset="0"/>
                          <a:cs typeface="Times New Roman" panose="02020603050405020304" pitchFamily="18" charset="0"/>
                        </a:rPr>
                        <a:t>In Town</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2537201"/>
                  </a:ext>
                </a:extLst>
              </a:tr>
              <a:tr h="1123950">
                <a:tc>
                  <a:txBody>
                    <a:bodyPr/>
                    <a:lstStyle/>
                    <a:p>
                      <a:r>
                        <a:rPr lang="en-US" sz="1400" dirty="0">
                          <a:latin typeface="Times New Roman" panose="02020603050405020304" pitchFamily="18" charset="0"/>
                          <a:cs typeface="Times New Roman" panose="02020603050405020304" pitchFamily="18" charset="0"/>
                        </a:rPr>
                        <a:t>Dinner:</a:t>
                      </a:r>
                    </a:p>
                    <a:p>
                      <a:pPr marL="285750" indent="-285750">
                        <a:buFontTx/>
                        <a:buChar char="-"/>
                      </a:pPr>
                      <a:r>
                        <a:rPr lang="en-US" sz="1400" dirty="0">
                          <a:latin typeface="Times New Roman" panose="02020603050405020304" pitchFamily="18" charset="0"/>
                          <a:cs typeface="Times New Roman" panose="02020603050405020304" pitchFamily="18" charset="0"/>
                        </a:rPr>
                        <a:t>Grandma &amp; Grandpa</a:t>
                      </a:r>
                    </a:p>
                  </a:txBody>
                  <a:tcPr/>
                </a:tc>
                <a:tc>
                  <a:txBody>
                    <a:bodyPr/>
                    <a:lstStyle/>
                    <a:p>
                      <a:r>
                        <a:rPr lang="en-US" sz="1400" dirty="0">
                          <a:latin typeface="Times New Roman" panose="02020603050405020304" pitchFamily="18" charset="0"/>
                          <a:cs typeface="Times New Roman" panose="02020603050405020304" pitchFamily="18" charset="0"/>
                        </a:rPr>
                        <a:t>Dinner:</a:t>
                      </a:r>
                    </a:p>
                    <a:p>
                      <a:pPr marL="285750" indent="-285750">
                        <a:buFontTx/>
                        <a:buChar char="-"/>
                      </a:pPr>
                      <a:r>
                        <a:rPr lang="en-US" sz="1400" dirty="0">
                          <a:latin typeface="Times New Roman" panose="02020603050405020304" pitchFamily="18" charset="0"/>
                          <a:cs typeface="Times New Roman" panose="02020603050405020304" pitchFamily="18" charset="0"/>
                        </a:rPr>
                        <a:t>Paul &amp; Kate</a:t>
                      </a:r>
                    </a:p>
                    <a:p>
                      <a:pPr marL="285750" indent="-285750">
                        <a:buFontTx/>
                        <a:buChar char="-"/>
                      </a:pPr>
                      <a:r>
                        <a:rPr lang="en-US" sz="1400" dirty="0">
                          <a:latin typeface="Times New Roman" panose="02020603050405020304" pitchFamily="18" charset="0"/>
                          <a:cs typeface="Times New Roman" panose="02020603050405020304" pitchFamily="18" charset="0"/>
                        </a:rPr>
                        <a:t>Dallin, Quinton, &amp; Chloe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Dinner: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dirty="0">
                          <a:latin typeface="Times New Roman" panose="02020603050405020304" pitchFamily="18" charset="0"/>
                          <a:cs typeface="Times New Roman" panose="02020603050405020304" pitchFamily="18" charset="0"/>
                        </a:rPr>
                        <a:t>Melanie, Halle, Avalyn, &amp; Kendall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37176764"/>
                  </a:ext>
                </a:extLst>
              </a:tr>
            </a:tbl>
          </a:graphicData>
        </a:graphic>
      </p:graphicFrame>
      <p:sp>
        <p:nvSpPr>
          <p:cNvPr id="6" name="TextBox 5">
            <a:extLst>
              <a:ext uri="{FF2B5EF4-FFF2-40B4-BE49-F238E27FC236}">
                <a16:creationId xmlns:a16="http://schemas.microsoft.com/office/drawing/2014/main" id="{06E5E5B1-3C25-4DDF-B2D3-26AACE1484EF}"/>
              </a:ext>
            </a:extLst>
          </p:cNvPr>
          <p:cNvSpPr txBox="1"/>
          <p:nvPr/>
        </p:nvSpPr>
        <p:spPr>
          <a:xfrm>
            <a:off x="304800" y="152400"/>
            <a:ext cx="4800600" cy="1477328"/>
          </a:xfrm>
          <a:prstGeom prst="rect">
            <a:avLst/>
          </a:prstGeom>
          <a:solidFill>
            <a:srgbClr val="FCA79E"/>
          </a:solid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Everybody picks up their own dishes!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Everyone cheerfully does what they are asked to do by Grandpa, Grandma, Uncle Paul, Aunt Kate, Aunt Melanie, Aunt Sara, or other adults.</a:t>
            </a:r>
          </a:p>
        </p:txBody>
      </p:sp>
      <p:sp>
        <p:nvSpPr>
          <p:cNvPr id="9" name="Footer Placeholder 8">
            <a:extLst>
              <a:ext uri="{FF2B5EF4-FFF2-40B4-BE49-F238E27FC236}">
                <a16:creationId xmlns:a16="http://schemas.microsoft.com/office/drawing/2014/main" id="{B57E706C-1243-491F-A911-E2E99879CACA}"/>
              </a:ext>
            </a:extLst>
          </p:cNvPr>
          <p:cNvSpPr>
            <a:spLocks noGrp="1"/>
          </p:cNvSpPr>
          <p:nvPr>
            <p:ph type="ftr" sz="quarter" idx="11"/>
          </p:nvPr>
        </p:nvSpPr>
        <p:spPr/>
        <p:txBody>
          <a:bodyPr/>
          <a:lstStyle/>
          <a:p>
            <a:r>
              <a:rPr lang="en-US" dirty="0"/>
              <a:t>Copyright © 2022 Walden 3-D, Inc.</a:t>
            </a:r>
          </a:p>
        </p:txBody>
      </p:sp>
    </p:spTree>
    <p:extLst>
      <p:ext uri="{BB962C8B-B14F-4D97-AF65-F5344CB8AC3E}">
        <p14:creationId xmlns:p14="http://schemas.microsoft.com/office/powerpoint/2010/main" val="1144840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5A6E-6A95-4D49-98F5-ECC1E9F0C3BC}"/>
              </a:ext>
            </a:extLst>
          </p:cNvPr>
          <p:cNvSpPr>
            <a:spLocks noGrp="1"/>
          </p:cNvSpPr>
          <p:nvPr>
            <p:ph type="title"/>
          </p:nvPr>
        </p:nvSpPr>
        <p:spPr>
          <a:xfrm>
            <a:off x="457200" y="152400"/>
            <a:ext cx="8229600" cy="792162"/>
          </a:xfrm>
        </p:spPr>
        <p:txBody>
          <a:bodyPr>
            <a:normAutofit/>
          </a:bodyPr>
          <a:lstStyle/>
          <a:p>
            <a:pPr marL="0" marR="0">
              <a:lnSpc>
                <a:spcPct val="107000"/>
              </a:lnSpc>
              <a:spcBef>
                <a:spcPts val="0"/>
              </a:spcBef>
              <a:spcAft>
                <a:spcPts val="800"/>
              </a:spcAft>
            </a:pPr>
            <a:r>
              <a:rPr lang="en-US" sz="3200" b="1" dirty="0">
                <a:effectLst/>
                <a:ea typeface="Calibri" panose="020F0502020204030204" pitchFamily="34" charset="0"/>
              </a:rPr>
              <a:t>What is Light in Physics?  </a:t>
            </a:r>
            <a:endParaRPr lang="en-US" sz="3200" dirty="0">
              <a:effectLst/>
              <a:ea typeface="Calibri" panose="020F0502020204030204" pitchFamily="34" charset="0"/>
            </a:endParaRPr>
          </a:p>
        </p:txBody>
      </p:sp>
      <p:sp>
        <p:nvSpPr>
          <p:cNvPr id="4" name="Footer Placeholder 3">
            <a:extLst>
              <a:ext uri="{FF2B5EF4-FFF2-40B4-BE49-F238E27FC236}">
                <a16:creationId xmlns:a16="http://schemas.microsoft.com/office/drawing/2014/main" id="{69E6038F-77A4-49E9-A07B-D4A072195C4C}"/>
              </a:ext>
            </a:extLst>
          </p:cNvPr>
          <p:cNvSpPr>
            <a:spLocks noGrp="1"/>
          </p:cNvSpPr>
          <p:nvPr>
            <p:ph type="ftr" sz="quarter" idx="11"/>
          </p:nvPr>
        </p:nvSpPr>
        <p:spPr/>
        <p:txBody>
          <a:bodyPr/>
          <a:lstStyle/>
          <a:p>
            <a:r>
              <a:rPr lang="en-US" dirty="0"/>
              <a:t>Copyright © 2022 Walden 3-D, Inc.</a:t>
            </a:r>
          </a:p>
        </p:txBody>
      </p:sp>
      <p:sp>
        <p:nvSpPr>
          <p:cNvPr id="5" name="Slide Number Placeholder 4">
            <a:extLst>
              <a:ext uri="{FF2B5EF4-FFF2-40B4-BE49-F238E27FC236}">
                <a16:creationId xmlns:a16="http://schemas.microsoft.com/office/drawing/2014/main" id="{23C90E01-D8F6-4704-BF4B-8BF5FFF6B53A}"/>
              </a:ext>
            </a:extLst>
          </p:cNvPr>
          <p:cNvSpPr>
            <a:spLocks noGrp="1"/>
          </p:cNvSpPr>
          <p:nvPr>
            <p:ph type="sldNum" sz="quarter" idx="12"/>
          </p:nvPr>
        </p:nvSpPr>
        <p:spPr/>
        <p:txBody>
          <a:bodyPr/>
          <a:lstStyle/>
          <a:p>
            <a:r>
              <a:rPr lang="en-US" dirty="0"/>
              <a:t>SC13   </a:t>
            </a:r>
            <a:fld id="{F16B4639-4507-4FB0-9BAF-1283F1BE08C9}" type="slidenum">
              <a:rPr lang="en-US" smtClean="0"/>
              <a:pPr/>
              <a:t>7</a:t>
            </a:fld>
            <a:endParaRPr lang="en-US" dirty="0"/>
          </a:p>
        </p:txBody>
      </p:sp>
      <p:sp>
        <p:nvSpPr>
          <p:cNvPr id="6" name="Content Placeholder 2">
            <a:extLst>
              <a:ext uri="{FF2B5EF4-FFF2-40B4-BE49-F238E27FC236}">
                <a16:creationId xmlns:a16="http://schemas.microsoft.com/office/drawing/2014/main" id="{8ECDDDDD-98C3-244E-FAB5-ACD0E173CE0A}"/>
              </a:ext>
            </a:extLst>
          </p:cNvPr>
          <p:cNvSpPr>
            <a:spLocks noGrp="1"/>
          </p:cNvSpPr>
          <p:nvPr>
            <p:ph idx="1"/>
          </p:nvPr>
        </p:nvSpPr>
        <p:spPr>
          <a:xfrm>
            <a:off x="685800" y="762000"/>
            <a:ext cx="7848600" cy="5364163"/>
          </a:xfrm>
        </p:spPr>
        <p:txBody>
          <a:bodyPr/>
          <a:lstStyle/>
          <a:p>
            <a:pPr marL="0" marR="0" indent="0">
              <a:lnSpc>
                <a:spcPct val="107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Light is electromagnetic radiation that can be detected by the human eye. Electromagnetic radiation occurs over an extremely wide range of wavelengths, from gamma rays with wavelengths less than about 1 × 10−11 metres to radio waves measured in meters.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Quantum theory describes light as consisting of discrete packets of energy, called photons. However, neither a classical wave model nor a classical particle model correctly describes light; light has a dual nature that is revealed only in quantum mechanics. This surprising wave-particle duality is shared by all of the primary constituents of nature (e.g., electrons have both particle-like and wavelike aspects).</a:t>
            </a:r>
            <a:endParaRPr lang="en-US" sz="1800" dirty="0"/>
          </a:p>
          <a:p>
            <a:pPr marL="0" indent="0">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Light as a Wave:</a:t>
            </a:r>
          </a:p>
          <a:p>
            <a:pPr marL="0" indent="0">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b="1"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Electromagnetic Wave (Light Wave) vs. Mechanical Wave">
            <a:extLst>
              <a:ext uri="{FF2B5EF4-FFF2-40B4-BE49-F238E27FC236}">
                <a16:creationId xmlns:a16="http://schemas.microsoft.com/office/drawing/2014/main" id="{A334F0AC-27E5-CC1A-AEC4-367AA1A00C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669538"/>
            <a:ext cx="5105400" cy="2752661"/>
          </a:xfrm>
          <a:prstGeom prst="rect">
            <a:avLst/>
          </a:prstGeom>
          <a:noFill/>
          <a:ln>
            <a:noFill/>
          </a:ln>
        </p:spPr>
      </p:pic>
      <p:pic>
        <p:nvPicPr>
          <p:cNvPr id="8" name="Picture 7">
            <a:extLst>
              <a:ext uri="{FF2B5EF4-FFF2-40B4-BE49-F238E27FC236}">
                <a16:creationId xmlns:a16="http://schemas.microsoft.com/office/drawing/2014/main" id="{A2629D5B-66A4-4AF7-7D93-54DB111FF7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91000"/>
            <a:ext cx="2945786" cy="2209800"/>
          </a:xfrm>
          <a:prstGeom prst="rect">
            <a:avLst/>
          </a:prstGeom>
          <a:noFill/>
          <a:ln>
            <a:noFill/>
          </a:ln>
        </p:spPr>
      </p:pic>
    </p:spTree>
    <p:extLst>
      <p:ext uri="{BB962C8B-B14F-4D97-AF65-F5344CB8AC3E}">
        <p14:creationId xmlns:p14="http://schemas.microsoft.com/office/powerpoint/2010/main" val="3199528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156A-C925-EFE4-69A2-947325699C2D}"/>
              </a:ext>
            </a:extLst>
          </p:cNvPr>
          <p:cNvSpPr>
            <a:spLocks noGrp="1"/>
          </p:cNvSpPr>
          <p:nvPr>
            <p:ph type="title"/>
          </p:nvPr>
        </p:nvSpPr>
        <p:spPr/>
        <p:txBody>
          <a:bodyPr>
            <a:normAutofit/>
          </a:bodyPr>
          <a:lstStyle/>
          <a:p>
            <a:r>
              <a:rPr lang="en-US" sz="3200" b="1" dirty="0">
                <a:effectLst/>
                <a:ea typeface="Calibri" panose="020F0502020204030204" pitchFamily="34" charset="0"/>
              </a:rPr>
              <a:t>What is Light in Physics? </a:t>
            </a:r>
            <a:endParaRPr lang="en-US" sz="3200" dirty="0"/>
          </a:p>
        </p:txBody>
      </p:sp>
      <p:sp>
        <p:nvSpPr>
          <p:cNvPr id="3" name="Content Placeholder 2">
            <a:extLst>
              <a:ext uri="{FF2B5EF4-FFF2-40B4-BE49-F238E27FC236}">
                <a16:creationId xmlns:a16="http://schemas.microsoft.com/office/drawing/2014/main" id="{976BC922-3D78-C49C-DE19-ABFF79D779F4}"/>
              </a:ext>
            </a:extLst>
          </p:cNvPr>
          <p:cNvSpPr>
            <a:spLocks noGrp="1"/>
          </p:cNvSpPr>
          <p:nvPr>
            <p:ph idx="1"/>
          </p:nvPr>
        </p:nvSpPr>
        <p:spPr>
          <a:xfrm>
            <a:off x="457200" y="1371600"/>
            <a:ext cx="8229600" cy="5029200"/>
          </a:xfrm>
        </p:spPr>
        <p:txBody>
          <a:bodyPr>
            <a:normAutofit lnSpcReduction="10000"/>
          </a:bodyPr>
          <a:lstStyle/>
          <a:p>
            <a:pPr marL="0" indent="0">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Light as a particle: </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Einstein believed light is a particle (photon) and the flow of photons is a wave. The main point of Einstein's light quantum theory is that light's energy is related to its oscillation frequency.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b="1" dirty="0">
              <a:ea typeface="Calibri" panose="020F0502020204030204" pitchFamily="34" charset="0"/>
            </a:endParaRPr>
          </a:p>
          <a:p>
            <a:pPr marL="0" indent="0">
              <a:buNone/>
            </a:pPr>
            <a:r>
              <a:rPr lang="en-US" sz="2800" b="1" dirty="0">
                <a:effectLst/>
                <a:ea typeface="Calibri" panose="020F0502020204030204" pitchFamily="34" charset="0"/>
              </a:rPr>
              <a:t>What is the Speed of Light?  </a:t>
            </a:r>
            <a:endParaRPr lang="en-US" sz="2800" dirty="0">
              <a:effectLst/>
              <a:ea typeface="Calibri" panose="020F0502020204030204" pitchFamily="34" charset="0"/>
            </a:endParaRP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speed of light in a vacuum is a fundamental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physical constant, and the currently accepted value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 299,792,458 meters per second, or about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186,282 miles per second.</a:t>
            </a:r>
          </a:p>
          <a:p>
            <a:pPr marL="0" indent="0">
              <a:buNone/>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What is a rainbow?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rainbow is formed when sunlight is refracted by spherical water droplets in the atmosphere; two refractions and one reflection, combined with the chromatic dispersion of water, produce the primary arcs of color.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effectLst/>
              <a:ea typeface="Calibri" panose="020F0502020204030204" pitchFamily="34" charset="0"/>
            </a:endParaRPr>
          </a:p>
          <a:p>
            <a:pPr marL="0" indent="0">
              <a:buNone/>
            </a:pPr>
            <a:endParaRPr lang="en-US" dirty="0"/>
          </a:p>
        </p:txBody>
      </p:sp>
      <p:sp>
        <p:nvSpPr>
          <p:cNvPr id="4" name="Footer Placeholder 3">
            <a:extLst>
              <a:ext uri="{FF2B5EF4-FFF2-40B4-BE49-F238E27FC236}">
                <a16:creationId xmlns:a16="http://schemas.microsoft.com/office/drawing/2014/main" id="{1E567DD0-5796-CC15-6613-6834952FCC58}"/>
              </a:ext>
            </a:extLst>
          </p:cNvPr>
          <p:cNvSpPr>
            <a:spLocks noGrp="1"/>
          </p:cNvSpPr>
          <p:nvPr>
            <p:ph type="ftr" sz="quarter" idx="11"/>
          </p:nvPr>
        </p:nvSpPr>
        <p:spPr/>
        <p:txBody>
          <a:bodyPr/>
          <a:lstStyle/>
          <a:p>
            <a:r>
              <a:rPr lang="en-US"/>
              <a:t>Copyright © 2022 Walden 3-D, Inc.</a:t>
            </a:r>
            <a:endParaRPr lang="en-US" dirty="0"/>
          </a:p>
        </p:txBody>
      </p:sp>
      <p:sp>
        <p:nvSpPr>
          <p:cNvPr id="5" name="Slide Number Placeholder 4">
            <a:extLst>
              <a:ext uri="{FF2B5EF4-FFF2-40B4-BE49-F238E27FC236}">
                <a16:creationId xmlns:a16="http://schemas.microsoft.com/office/drawing/2014/main" id="{35699B19-F356-B9A4-E3DA-8CBF79DDF3C3}"/>
              </a:ext>
            </a:extLst>
          </p:cNvPr>
          <p:cNvSpPr>
            <a:spLocks noGrp="1"/>
          </p:cNvSpPr>
          <p:nvPr>
            <p:ph type="sldNum" sz="quarter" idx="12"/>
          </p:nvPr>
        </p:nvSpPr>
        <p:spPr/>
        <p:txBody>
          <a:bodyPr/>
          <a:lstStyle/>
          <a:p>
            <a:r>
              <a:rPr lang="en-US"/>
              <a:t>SC13   </a:t>
            </a:r>
            <a:fld id="{F16B4639-4507-4FB0-9BAF-1283F1BE08C9}" type="slidenum">
              <a:rPr lang="en-US" smtClean="0"/>
              <a:pPr/>
              <a:t>8</a:t>
            </a:fld>
            <a:endParaRPr lang="en-US" dirty="0"/>
          </a:p>
        </p:txBody>
      </p:sp>
      <p:pic>
        <p:nvPicPr>
          <p:cNvPr id="9" name="Picture 8">
            <a:extLst>
              <a:ext uri="{FF2B5EF4-FFF2-40B4-BE49-F238E27FC236}">
                <a16:creationId xmlns:a16="http://schemas.microsoft.com/office/drawing/2014/main" id="{5AF30472-BE75-286A-00ED-96EB98F5BB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6434" y="2438400"/>
            <a:ext cx="2826041" cy="2667000"/>
          </a:xfrm>
          <a:prstGeom prst="rect">
            <a:avLst/>
          </a:prstGeom>
          <a:noFill/>
        </p:spPr>
      </p:pic>
    </p:spTree>
    <p:extLst>
      <p:ext uri="{BB962C8B-B14F-4D97-AF65-F5344CB8AC3E}">
        <p14:creationId xmlns:p14="http://schemas.microsoft.com/office/powerpoint/2010/main" val="477516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5A6E-6A95-4D49-98F5-ECC1E9F0C3BC}"/>
              </a:ext>
            </a:extLst>
          </p:cNvPr>
          <p:cNvSpPr>
            <a:spLocks noGrp="1"/>
          </p:cNvSpPr>
          <p:nvPr>
            <p:ph type="title"/>
          </p:nvPr>
        </p:nvSpPr>
        <p:spPr/>
        <p:txBody>
          <a:bodyPr>
            <a:normAutofit/>
          </a:bodyPr>
          <a:lstStyle/>
          <a:p>
            <a:r>
              <a:rPr lang="en-US" sz="3200" b="1" dirty="0">
                <a:effectLst/>
                <a:ea typeface="Calibri" panose="020F0502020204030204" pitchFamily="34" charset="0"/>
              </a:rPr>
              <a:t>What is Light in Physics? </a:t>
            </a:r>
            <a:endParaRPr lang="en-US" sz="3200" dirty="0"/>
          </a:p>
        </p:txBody>
      </p:sp>
      <p:sp>
        <p:nvSpPr>
          <p:cNvPr id="4" name="Footer Placeholder 3">
            <a:extLst>
              <a:ext uri="{FF2B5EF4-FFF2-40B4-BE49-F238E27FC236}">
                <a16:creationId xmlns:a16="http://schemas.microsoft.com/office/drawing/2014/main" id="{69E6038F-77A4-49E9-A07B-D4A072195C4C}"/>
              </a:ext>
            </a:extLst>
          </p:cNvPr>
          <p:cNvSpPr>
            <a:spLocks noGrp="1"/>
          </p:cNvSpPr>
          <p:nvPr>
            <p:ph type="ftr" sz="quarter" idx="11"/>
          </p:nvPr>
        </p:nvSpPr>
        <p:spPr/>
        <p:txBody>
          <a:bodyPr/>
          <a:lstStyle/>
          <a:p>
            <a:r>
              <a:rPr lang="en-US" dirty="0"/>
              <a:t>Copyright © 2022 Walden 3-D, Inc.</a:t>
            </a:r>
          </a:p>
        </p:txBody>
      </p:sp>
      <p:sp>
        <p:nvSpPr>
          <p:cNvPr id="5" name="Slide Number Placeholder 4">
            <a:extLst>
              <a:ext uri="{FF2B5EF4-FFF2-40B4-BE49-F238E27FC236}">
                <a16:creationId xmlns:a16="http://schemas.microsoft.com/office/drawing/2014/main" id="{23C90E01-D8F6-4704-BF4B-8BF5FFF6B53A}"/>
              </a:ext>
            </a:extLst>
          </p:cNvPr>
          <p:cNvSpPr>
            <a:spLocks noGrp="1"/>
          </p:cNvSpPr>
          <p:nvPr>
            <p:ph type="sldNum" sz="quarter" idx="12"/>
          </p:nvPr>
        </p:nvSpPr>
        <p:spPr/>
        <p:txBody>
          <a:bodyPr/>
          <a:lstStyle/>
          <a:p>
            <a:r>
              <a:rPr lang="en-US" dirty="0"/>
              <a:t>SC13   </a:t>
            </a:r>
            <a:fld id="{F16B4639-4507-4FB0-9BAF-1283F1BE08C9}" type="slidenum">
              <a:rPr lang="en-US" smtClean="0"/>
              <a:pPr/>
              <a:t>9</a:t>
            </a:fld>
            <a:endParaRPr lang="en-US" dirty="0"/>
          </a:p>
        </p:txBody>
      </p:sp>
      <p:pic>
        <p:nvPicPr>
          <p:cNvPr id="2050" name="Picture 39" descr="Artwork showing how a red tomato reflects only red light and absorbs light of other colors">
            <a:extLst>
              <a:ext uri="{FF2B5EF4-FFF2-40B4-BE49-F238E27FC236}">
                <a16:creationId xmlns:a16="http://schemas.microsoft.com/office/drawing/2014/main" id="{F55B8809-89B8-335F-6187-6E1129F04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143000"/>
            <a:ext cx="39052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descr="The visible light spectrum - Once Inc.">
            <a:extLst>
              <a:ext uri="{FF2B5EF4-FFF2-40B4-BE49-F238E27FC236}">
                <a16:creationId xmlns:a16="http://schemas.microsoft.com/office/drawing/2014/main" id="{6CC796A7-4627-4FC5-BC00-8F1DE1F4D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1825"/>
            <a:ext cx="6858000"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7DC941D-2C0C-CC63-219D-E4097BE93F0E}"/>
              </a:ext>
            </a:extLst>
          </p:cNvPr>
          <p:cNvSpPr>
            <a:spLocks noChangeArrowheads="1"/>
          </p:cNvSpPr>
          <p:nvPr/>
        </p:nvSpPr>
        <p:spPr bwMode="auto">
          <a:xfrm>
            <a:off x="990600" y="1219200"/>
            <a:ext cx="2438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Photo:</a:t>
            </a: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tomato reflects the red part of sunlight and absorbs all the other colors.</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F1A4E55C-6603-A547-0256-1028E685A162}"/>
              </a:ext>
            </a:extLst>
          </p:cNvPr>
          <p:cNvSpPr>
            <a:spLocks noChangeArrowheads="1"/>
          </p:cNvSpPr>
          <p:nvPr/>
        </p:nvSpPr>
        <p:spPr bwMode="auto">
          <a:xfrm>
            <a:off x="1066800" y="2871518"/>
            <a:ext cx="624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Light Spectrum: </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C5020745-C8BE-C398-25FD-D8746E0129CF}"/>
              </a:ext>
            </a:extLst>
          </p:cNvPr>
          <p:cNvSpPr>
            <a:spLocks noChangeArrowheads="1"/>
          </p:cNvSpPr>
          <p:nvPr/>
        </p:nvSpPr>
        <p:spPr bwMode="auto">
          <a:xfrm>
            <a:off x="1254659" y="6448424"/>
            <a:ext cx="697494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3783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66433</TotalTime>
  <Words>6791</Words>
  <Application>Microsoft Office PowerPoint</Application>
  <PresentationFormat>On-screen Show (4:3)</PresentationFormat>
  <Paragraphs>498</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Courier New</vt:lpstr>
      <vt:lpstr>Symbol</vt:lpstr>
      <vt:lpstr>Times New Roman</vt:lpstr>
      <vt:lpstr>Office Theme</vt:lpstr>
      <vt:lpstr>Science Camp #2022.13 Theme: Light</vt:lpstr>
      <vt:lpstr>Past Science Camp Themes &amp; Sites Visited</vt:lpstr>
      <vt:lpstr>13th Annual Nelson Grandkids’            Summer Science Camp; Theme: Light</vt:lpstr>
      <vt:lpstr>Schedule Saturday - Friday</vt:lpstr>
      <vt:lpstr>Safety</vt:lpstr>
      <vt:lpstr>Job Chart</vt:lpstr>
      <vt:lpstr>What is Light in Physics?  </vt:lpstr>
      <vt:lpstr>What is Light in Physics? </vt:lpstr>
      <vt:lpstr>What is Light in Physics? </vt:lpstr>
      <vt:lpstr>Key Definitions to Measure Light</vt:lpstr>
      <vt:lpstr>Key Definitions to Measure Light continued</vt:lpstr>
      <vt:lpstr>Key Definitions to Measure Light continued</vt:lpstr>
      <vt:lpstr>Key Definitions to Measure Light continued</vt:lpstr>
      <vt:lpstr>Key Definitions to Measure Light continued</vt:lpstr>
      <vt:lpstr>Key Definitions to Measure Light continued</vt:lpstr>
      <vt:lpstr>Relationship between Light and Power</vt:lpstr>
      <vt:lpstr>Relationship between Light and Power continued</vt:lpstr>
      <vt:lpstr>How Light Behaves</vt:lpstr>
      <vt:lpstr>How Light Behaves continued</vt:lpstr>
      <vt:lpstr>How Light Behaves continued</vt:lpstr>
      <vt:lpstr>How Light Behaves continued</vt:lpstr>
      <vt:lpstr>How Atoms Make Light</vt:lpstr>
      <vt:lpstr>How Light Really Works?  </vt:lpstr>
      <vt:lpstr>JWST (James Webb Space Telescope)</vt:lpstr>
      <vt:lpstr>James Webb Space Telescope continued</vt:lpstr>
      <vt:lpstr>James Webb Space Telescope continued</vt:lpstr>
      <vt:lpstr>James Webb Space Telescope continued</vt:lpstr>
      <vt:lpstr>Harvesting Solar Power in Space and  beaming to Earth with Lasers</vt:lpstr>
      <vt:lpstr>Laser Development History at            Northrop Grumman continued</vt:lpstr>
      <vt:lpstr>Laser Development History at            Northrop Grumman continued</vt:lpstr>
      <vt:lpstr>Laser Development History at            Northrop Grumman continued</vt:lpstr>
      <vt:lpstr>Laser Development History at            Northrop Grumman continued</vt:lpstr>
      <vt:lpstr>Laser Development History at            Northrop Grumman continued</vt:lpstr>
      <vt:lpstr>Laser Development History at            Northrop Grumman continued</vt:lpstr>
      <vt:lpstr>Light and Power in the Gospel of Jesus Christ</vt:lpstr>
      <vt:lpstr>Light and Power in the Gospel of Jesus Christ</vt:lpstr>
      <vt:lpstr>Notes</vt:lpstr>
      <vt:lpstr>Water Bottle Rockets</vt:lpstr>
      <vt:lpstr>Water Bottle Rockets continued</vt:lpstr>
      <vt:lpstr>Notes</vt:lpstr>
      <vt:lpstr>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Roice Nelson</cp:lastModifiedBy>
  <cp:revision>542</cp:revision>
  <cp:lastPrinted>2021-06-22T16:02:12Z</cp:lastPrinted>
  <dcterms:created xsi:type="dcterms:W3CDTF">2011-07-30T22:58:22Z</dcterms:created>
  <dcterms:modified xsi:type="dcterms:W3CDTF">2022-06-23T20:33:28Z</dcterms:modified>
</cp:coreProperties>
</file>