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465" r:id="rId3"/>
    <p:sldId id="435" r:id="rId4"/>
    <p:sldId id="263" r:id="rId5"/>
    <p:sldId id="458" r:id="rId6"/>
    <p:sldId id="377" r:id="rId7"/>
    <p:sldId id="301" r:id="rId8"/>
    <p:sldId id="407" r:id="rId9"/>
    <p:sldId id="437" r:id="rId10"/>
    <p:sldId id="436" r:id="rId11"/>
    <p:sldId id="454" r:id="rId12"/>
    <p:sldId id="455" r:id="rId13"/>
    <p:sldId id="394" r:id="rId14"/>
    <p:sldId id="468" r:id="rId15"/>
    <p:sldId id="452" r:id="rId16"/>
    <p:sldId id="453" r:id="rId17"/>
    <p:sldId id="372" r:id="rId18"/>
    <p:sldId id="481" r:id="rId19"/>
    <p:sldId id="395" r:id="rId20"/>
    <p:sldId id="451" r:id="rId21"/>
    <p:sldId id="450" r:id="rId22"/>
    <p:sldId id="461" r:id="rId23"/>
    <p:sldId id="480" r:id="rId24"/>
    <p:sldId id="420" r:id="rId25"/>
    <p:sldId id="471" r:id="rId26"/>
    <p:sldId id="475" r:id="rId27"/>
    <p:sldId id="473" r:id="rId28"/>
    <p:sldId id="474" r:id="rId29"/>
    <p:sldId id="472" r:id="rId30"/>
    <p:sldId id="467" r:id="rId31"/>
    <p:sldId id="469" r:id="rId32"/>
    <p:sldId id="470" r:id="rId33"/>
    <p:sldId id="464" r:id="rId34"/>
    <p:sldId id="478" r:id="rId35"/>
    <p:sldId id="479" r:id="rId36"/>
    <p:sldId id="477" r:id="rId37"/>
    <p:sldId id="459" r:id="rId38"/>
    <p:sldId id="460" r:id="rId39"/>
    <p:sldId id="274" r:id="rId40"/>
    <p:sldId id="275" r:id="rId41"/>
    <p:sldId id="276" r:id="rId42"/>
    <p:sldId id="433" r:id="rId43"/>
    <p:sldId id="466" r:id="rId44"/>
    <p:sldId id="476" r:id="rId45"/>
    <p:sldId id="305" r:id="rId46"/>
    <p:sldId id="267" r:id="rId47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64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951" cy="470059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937" y="0"/>
            <a:ext cx="3077951" cy="470059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F738309D-9BD9-452C-9FA9-0CC029913EEA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459208"/>
            <a:ext cx="5682615" cy="4225767"/>
          </a:xfrm>
          <a:prstGeom prst="rect">
            <a:avLst/>
          </a:prstGeom>
        </p:spPr>
        <p:txBody>
          <a:bodyPr vert="horz" lIns="91467" tIns="45734" rIns="91467" bIns="4573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6828"/>
            <a:ext cx="3077951" cy="470059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937" y="8916828"/>
            <a:ext cx="3077951" cy="470059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CDF080C8-1124-43A5-9FF4-1B144B1922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080C8-1124-43A5-9FF4-1B144B19229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3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7438-95FE-45D7-81CF-647EAE4218BD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7438-95FE-45D7-81CF-647EAE4218BD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7438-95FE-45D7-81CF-647EAE4218BD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7438-95FE-45D7-81CF-647EAE4218BD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7438-95FE-45D7-81CF-647EAE4218BD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7438-95FE-45D7-81CF-647EAE4218BD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7438-95FE-45D7-81CF-647EAE4218BD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7438-95FE-45D7-81CF-647EAE4218BD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7438-95FE-45D7-81CF-647EAE4218BD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7438-95FE-45D7-81CF-647EAE4218BD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7438-95FE-45D7-81CF-647EAE4218BD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C7438-95FE-45D7-81CF-647EAE4218BD}" type="datetimeFigureOut">
              <a:rPr lang="en-US" smtClean="0"/>
              <a:pPr/>
              <a:t>15/05/28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4639-4507-4FB0-9BAF-1283F1BE0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/>
          <a:p>
            <a:r>
              <a:rPr lang="en-US" dirty="0" smtClean="0"/>
              <a:t>Science Camp #150606.6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990600" y="1905000"/>
            <a:ext cx="7162800" cy="3505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05-11 June 2015 @ Salt Lake, Escalante, the Condo, the Nelson Cabin, and surrounding area</a:t>
            </a:r>
          </a:p>
          <a:p>
            <a:endParaRPr lang="en-US" dirty="0" smtClean="0"/>
          </a:p>
          <a:p>
            <a:r>
              <a:rPr lang="en-US" dirty="0" smtClean="0"/>
              <a:t>Advisors</a:t>
            </a:r>
          </a:p>
          <a:p>
            <a:r>
              <a:rPr lang="en-US" dirty="0" smtClean="0"/>
              <a:t>H. Roice Nelson, Jr.,  Andrea S. Nelson, &amp; Paul F. Nelson</a:t>
            </a:r>
          </a:p>
          <a:p>
            <a:endParaRPr lang="en-US" dirty="0" smtClean="0"/>
          </a:p>
          <a:p>
            <a:r>
              <a:rPr lang="en-US" dirty="0" smtClean="0"/>
              <a:t>Attendees</a:t>
            </a:r>
          </a:p>
          <a:p>
            <a:r>
              <a:rPr lang="en-US" dirty="0" smtClean="0"/>
              <a:t>Ethan E. Nelson, Grant M. Nelson, Colby C. Wright, </a:t>
            </a:r>
          </a:p>
          <a:p>
            <a:r>
              <a:rPr lang="en-US" dirty="0" smtClean="0"/>
              <a:t>Taylor R. Wright, Ella D. Nelson, Halle N. Wright,</a:t>
            </a:r>
          </a:p>
          <a:p>
            <a:r>
              <a:rPr lang="en-US" dirty="0" smtClean="0"/>
              <a:t>Bobbie Sophia Waldron, &amp; Dallin Spencer Nelson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walden3d.com/photos/Utah/SUP/150414_SUP_Dixie_Petroglyphs/IMG_95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014"/>
            <a:ext cx="8626324" cy="646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65532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What do you think of those who deface our common history?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26464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walden3d.com/photos/Utah/SUP/150414_SUP_Dixie_Petroglyphs/IMG_95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638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2667000" cy="21637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There are mysteries to be resolved!</a:t>
            </a:r>
            <a:endParaRPr lang="en-US" sz="3600" b="1" dirty="0"/>
          </a:p>
        </p:txBody>
      </p:sp>
      <p:sp>
        <p:nvSpPr>
          <p:cNvPr id="3" name="Oval 2"/>
          <p:cNvSpPr/>
          <p:nvPr/>
        </p:nvSpPr>
        <p:spPr>
          <a:xfrm>
            <a:off x="2743200" y="1295400"/>
            <a:ext cx="2895600" cy="3124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96000" y="268776"/>
            <a:ext cx="2057400" cy="21696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6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Who carved these patterns near Cedar?</a:t>
            </a:r>
            <a:br>
              <a:rPr lang="en-US" sz="3600" b="1" dirty="0" smtClean="0"/>
            </a:br>
            <a:r>
              <a:rPr lang="en-US" sz="3600" dirty="0" smtClean="0"/>
              <a:t>The place is known as </a:t>
            </a:r>
            <a:r>
              <a:rPr lang="en-US" sz="3600" dirty="0" err="1" smtClean="0"/>
              <a:t>Moroni’s</a:t>
            </a:r>
            <a:r>
              <a:rPr lang="en-US" sz="3600" dirty="0" smtClean="0"/>
              <a:t> Cave.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47" y="1981200"/>
            <a:ext cx="8605105" cy="399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98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Notes</a:t>
            </a:r>
            <a:endParaRPr lang="en-US" sz="36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524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1828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2133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2438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3048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3352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3657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3962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4267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" y="4572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" y="4876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5181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" y="5486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" y="5791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" y="6096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walden3d.com/photos/Grandkids_Science_Camps/150606-13_Science_Camp/150313_Discovery_Center/IMG_9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838200"/>
            <a:ext cx="8870157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677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Family Discovery Center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34543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Sophie’s and Dallin’s Baptism</a:t>
            </a:r>
            <a:endParaRPr lang="en-US" sz="3600" b="1" dirty="0"/>
          </a:p>
        </p:txBody>
      </p:sp>
      <p:pic>
        <p:nvPicPr>
          <p:cNvPr id="5122" name="Picture 2" descr="http://www.walden3d.com/photos/Family/05_JaredMelanie/02_Taylor/120303_Taylors_Baptism/IMG_0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7833"/>
            <a:ext cx="2669313" cy="200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walden3d.com/photos/Family/05_JaredMelanie/03_Halle_Nalise/140629_Halle_Wright_baptism/IMG_6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64" y="4008251"/>
            <a:ext cx="2674424" cy="17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walden3d.com/photos/Family/03_PaulKate/02_Ella_Dawn/120728-29_Ellas_baptism/IMG_1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77" y="4008251"/>
            <a:ext cx="2674424" cy="178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walden3d.com/photos/Family/03_PaulKate/01_Grant_Matthew/100101-02_Grants_Baptism/dsc080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76" y="1524000"/>
            <a:ext cx="2674424" cy="200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walden3d.com/photos/Family/05_JaredMelanie/01_ColbyCade/100609_Colbys_Baptism_Progra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82469"/>
            <a:ext cx="3287261" cy="504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3529818"/>
            <a:ext cx="522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Grant Matthew Nelson                Taylor </a:t>
            </a:r>
            <a:r>
              <a:rPr lang="en-US" dirty="0" err="1" smtClean="0"/>
              <a:t>Robbyn</a:t>
            </a:r>
            <a:r>
              <a:rPr lang="en-US" dirty="0" smtClean="0"/>
              <a:t> Wright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33800" y="5802868"/>
            <a:ext cx="522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Ella Dawn Nelson                     Halle </a:t>
            </a:r>
            <a:r>
              <a:rPr lang="en-US" dirty="0" err="1" smtClean="0"/>
              <a:t>Nalise</a:t>
            </a:r>
            <a:r>
              <a:rPr lang="en-US" dirty="0" smtClean="0"/>
              <a:t>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08" y="1133476"/>
            <a:ext cx="8547112" cy="5114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SilencerCo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28800" y="6345793"/>
            <a:ext cx="578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Never, never, never point a gun or a bow at another person.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47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2" y="100750"/>
            <a:ext cx="7135938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Reports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4800"/>
            <a:ext cx="1936904" cy="1568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20" y="3135087"/>
            <a:ext cx="2449657" cy="1669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999" y="1044931"/>
            <a:ext cx="3076943" cy="1784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07" y="2505347"/>
            <a:ext cx="2869993" cy="1090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22" y="4669888"/>
            <a:ext cx="3412409" cy="1528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942" y="120879"/>
            <a:ext cx="1869745" cy="2015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1611" y="1785089"/>
            <a:ext cx="3373175" cy="1725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5698" y="2316237"/>
            <a:ext cx="2596813" cy="2108986"/>
          </a:xfrm>
          <a:prstGeom prst="rect">
            <a:avLst/>
          </a:prstGeom>
        </p:spPr>
      </p:pic>
      <p:pic>
        <p:nvPicPr>
          <p:cNvPr id="6146" name="Picture 2" descr="http://www.walden3d.com/photos/Grandkids_Science_Camps/140702-05_Science_Camp/140706_Bens_Photos/IMG_407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42" y="4583235"/>
            <a:ext cx="2910139" cy="218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8866" y="3901933"/>
            <a:ext cx="3755920" cy="153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2341" y="457200"/>
            <a:ext cx="2438400" cy="2971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Ancestor Stories</a:t>
            </a:r>
            <a:br>
              <a:rPr lang="en-US" sz="3600" b="1" dirty="0" smtClean="0"/>
            </a:br>
            <a:r>
              <a:rPr lang="en-US" sz="3600" b="1" dirty="0" smtClean="0"/>
              <a:t>&amp;</a:t>
            </a:r>
            <a:br>
              <a:rPr lang="en-US" sz="3600" b="1" dirty="0" smtClean="0"/>
            </a:br>
            <a:r>
              <a:rPr lang="en-US" sz="3600" b="1" dirty="0" smtClean="0"/>
              <a:t>Histories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32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35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Notes</a:t>
            </a:r>
            <a:endParaRPr lang="en-US" sz="36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524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1828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2133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2438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3048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3352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3657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3962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4267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" y="4572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" y="4876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5181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" y="5486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" y="5791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" y="6096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274638"/>
            <a:ext cx="441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Part of Grandpa’s</a:t>
            </a:r>
            <a:br>
              <a:rPr lang="en-US" sz="3600" b="1" dirty="0" smtClean="0"/>
            </a:br>
            <a:r>
              <a:rPr lang="en-US" sz="3600" b="1" dirty="0" smtClean="0"/>
              <a:t>Indian Collection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8" y="3505200"/>
            <a:ext cx="8843232" cy="3050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68" y="152401"/>
            <a:ext cx="3994785" cy="434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1445756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of these books belonged to my Grandpa </a:t>
            </a:r>
            <a:r>
              <a:rPr lang="en-US" dirty="0" err="1" smtClean="0"/>
              <a:t>Hafen</a:t>
            </a:r>
            <a:r>
              <a:rPr lang="en-US" dirty="0" smtClean="0"/>
              <a:t>, who was one of the last of the real cowboys. He did not want to be a fruit farmer like his father Adolph </a:t>
            </a:r>
            <a:r>
              <a:rPr lang="en-US" dirty="0" err="1" smtClean="0"/>
              <a:t>Hafen</a:t>
            </a:r>
            <a:r>
              <a:rPr lang="en-US" dirty="0" smtClean="0"/>
              <a:t>, and so </a:t>
            </a:r>
            <a:r>
              <a:rPr lang="en-US" dirty="0" smtClean="0"/>
              <a:t>he </a:t>
            </a:r>
            <a:r>
              <a:rPr lang="en-US" dirty="0" smtClean="0"/>
              <a:t>went down on the Arizona Strip and caught and branded wild cattle and became nationally known in the Purebred Herford Business.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04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      Music and The Spoken Word</a:t>
            </a:r>
            <a:endParaRPr lang="en-US" sz="3600" b="1" dirty="0"/>
          </a:p>
        </p:txBody>
      </p:sp>
      <p:pic>
        <p:nvPicPr>
          <p:cNvPr id="7170" name="Picture 2" descr="http://www.musicandthespokenword.com/pics/choirportr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4876800" cy="25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8600"/>
            <a:ext cx="7083083" cy="389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65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119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University of Utah Museum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1999" cy="2191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572000" cy="2095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09550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5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Freemont Indian Museum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95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5192"/>
            <a:ext cx="9144000" cy="19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84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0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Status Report on Grandpa’s work with </a:t>
            </a:r>
            <a:br>
              <a:rPr lang="en-US" sz="3600" b="1" dirty="0" smtClean="0"/>
            </a:br>
            <a:r>
              <a:rPr lang="en-US" sz="3600" b="1" dirty="0" smtClean="0"/>
              <a:t>Lightning Data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5" y="1417638"/>
            <a:ext cx="8172420" cy="528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15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Notes</a:t>
            </a:r>
            <a:endParaRPr lang="en-US" sz="36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524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1828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2133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2438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3048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3352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3657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3962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4267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" y="4572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" y="4876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5181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" y="5486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" y="5791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" y="6096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Anasazi Ruins Escalante</a:t>
            </a:r>
            <a:endParaRPr lang="en-US" sz="3600" b="1" dirty="0"/>
          </a:p>
        </p:txBody>
      </p:sp>
      <p:pic>
        <p:nvPicPr>
          <p:cNvPr id="14338" name="Picture 2" descr="http://www.dynamicphotoworkshops.com/wp-content/uploads/2011/04/three-roof-ruin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7" y="1142999"/>
            <a:ext cx="8280873" cy="553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49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walden3d.com/photos/Utah/Escalante/150207_Cedar_Rubys-Inn_Escalante_Bolder_Tory_Cedar/IMG_16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1" y="542132"/>
            <a:ext cx="9019652" cy="62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97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Ridge Road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04691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48" y="112384"/>
            <a:ext cx="8626895" cy="3011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Petrified Forrest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8" name="Picture 6" descr="Escalante State P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9" y="3276600"/>
            <a:ext cx="4132751" cy="316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Escalante State P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4265543" cy="32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438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Bryce Canyon</a:t>
            </a:r>
            <a:endParaRPr lang="en-US" sz="3600" b="1" dirty="0"/>
          </a:p>
        </p:txBody>
      </p:sp>
      <p:pic>
        <p:nvPicPr>
          <p:cNvPr id="15362" name="Picture 2" descr="Photo from Bryce Canyon National P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1436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nationalparks.org/sites/default/files/styles/shared_photo_medium/public/DSC_0094_0.JPG?itok=pjTA3Nb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nationalparks.org/sites/default/files/styles/shared_photo_medium/public/_8RJ0319a.jpg?itok=OQtFmZW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997" y="3657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123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Notes</a:t>
            </a:r>
            <a:endParaRPr lang="en-US" sz="36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524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1828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2133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2438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3048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3352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3657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3962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4267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" y="4572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" y="4876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5181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" y="5486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" y="5791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" y="6096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6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walden3d.com/photos/Utah/SUP/150414_SUP_Dixie_Petroglyphs/IMG_95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1909" y="1251109"/>
            <a:ext cx="5798275" cy="434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walden3d.com/photos/Utah/SUP/150414_SUP_Dixie_Petroglyphs/IMG_9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9230" y="1251108"/>
            <a:ext cx="5798274" cy="434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Indian Tribes &amp; Archaeology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22437"/>
            <a:ext cx="6858000" cy="399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“Fore behold, I shall speak unto the Jews and they shall write it; and I shall also speak unto the </a:t>
            </a:r>
            <a:r>
              <a:rPr lang="en-US" sz="2400" dirty="0" err="1" smtClean="0"/>
              <a:t>Nephites</a:t>
            </a:r>
            <a:r>
              <a:rPr lang="en-US" sz="2400" dirty="0" smtClean="0"/>
              <a:t> and they shall write it; and I shall also speak unto the other tribes of the house of Israel, which I have led away, and they shall write it; and I shall also speak unto all nations of the earth and they shall write it.”</a:t>
            </a:r>
            <a:endParaRPr lang="en-US" sz="2400" dirty="0" smtClean="0"/>
          </a:p>
          <a:p>
            <a:pPr marL="0" indent="0" algn="ctr">
              <a:buNone/>
            </a:pPr>
            <a:endParaRPr lang="en-US" sz="200" dirty="0"/>
          </a:p>
          <a:p>
            <a:pPr marL="0" indent="0" algn="ctr">
              <a:buNone/>
            </a:pPr>
            <a:r>
              <a:rPr lang="en-US" sz="2400" dirty="0" smtClean="0"/>
              <a:t>II </a:t>
            </a:r>
            <a:r>
              <a:rPr lang="en-US" sz="2400" dirty="0" smtClean="0"/>
              <a:t>Nephi </a:t>
            </a:r>
            <a:r>
              <a:rPr lang="en-US" sz="2400" dirty="0" smtClean="0"/>
              <a:t>29:12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9200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65" y="468903"/>
            <a:ext cx="3840958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Parowan Gap</a:t>
            </a:r>
            <a:endParaRPr lang="en-US" sz="3600" b="1" dirty="0"/>
          </a:p>
        </p:txBody>
      </p:sp>
      <p:pic>
        <p:nvPicPr>
          <p:cNvPr id="12290" name="Picture 2" descr="http://www.blm.gov/style/medialib/blm/ut/cedar_city_fo/cultural/parowan_gap.Par.58849.Image.-1.-1.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58" y="468903"/>
            <a:ext cx="4845842" cy="32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771" y="1360413"/>
            <a:ext cx="4773816" cy="6221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056" y="4191000"/>
            <a:ext cx="2902910" cy="1789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9699" y="5995438"/>
            <a:ext cx="259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Emma </a:t>
            </a:r>
            <a:r>
              <a:rPr lang="en-US" dirty="0" err="1" smtClean="0"/>
              <a:t>Lambson</a:t>
            </a:r>
            <a:r>
              <a:rPr lang="en-US" dirty="0" smtClean="0"/>
              <a:t> Nelson’s Piute basket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70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1143000"/>
          </a:xfrm>
        </p:spPr>
        <p:txBody>
          <a:bodyPr/>
          <a:lstStyle/>
          <a:p>
            <a:r>
              <a:rPr lang="en-US" dirty="0" smtClean="0"/>
              <a:t>Gap Details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7389" y="3043791"/>
            <a:ext cx="3312059" cy="4316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108" y="-305783"/>
            <a:ext cx="3312060" cy="431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7389" y="-309012"/>
            <a:ext cx="3312060" cy="4316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640" y="3035373"/>
            <a:ext cx="3296993" cy="431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58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2"/>
            <a:ext cx="4065636" cy="1143000"/>
          </a:xfrm>
        </p:spPr>
        <p:txBody>
          <a:bodyPr/>
          <a:lstStyle/>
          <a:p>
            <a:r>
              <a:rPr lang="en-US" dirty="0" smtClean="0"/>
              <a:t>Gap Details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736" y="-332907"/>
            <a:ext cx="3332804" cy="4343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3495" y="-332907"/>
            <a:ext cx="3332810" cy="4343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737" y="3019894"/>
            <a:ext cx="3332810" cy="4343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3496" y="3019896"/>
            <a:ext cx="3332808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9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Nelson Cabin</a:t>
            </a:r>
            <a:endParaRPr lang="en-US" sz="3600" b="1" dirty="0"/>
          </a:p>
        </p:txBody>
      </p:sp>
      <p:pic>
        <p:nvPicPr>
          <p:cNvPr id="10242" name="Picture 2" descr="http://www.walden3d.com/photos/Grandkids_Science_Camps/120625-29_Science_Camp/120627_Wednesday_Cabin/IMG_0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9" y="1143000"/>
            <a:ext cx="2384817" cy="158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walden3d.com/photos/Grandkids_Science_Camps/120625-29_Science_Camp/120627_Wednesday_Cabin/IMG_0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0" y="2895601"/>
            <a:ext cx="2417324" cy="362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walden3d.com/photos/Grandkids_Science_Camps/120625-29_Science_Camp/120627_Wednesday_Cabin/IMG_0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13" y="1600200"/>
            <a:ext cx="3282487" cy="49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walden3d.com/photos/Grandkids_Science_Camps/120625-29_Science_Camp/120627_Wednesday_Cabin/IMG_09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46969"/>
            <a:ext cx="1918287" cy="287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walden3d.com/photos/Grandkids_Science_Camps/120625-29_Science_Camp/120627_Wednesday_Cabin/IMG_09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18" y="4838659"/>
            <a:ext cx="2527909" cy="16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www.walden3d.com/photos/Grandkids_Science_Camps/140702-05_Science_Camp/140707_Grandpa/IMG_73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17" y="93397"/>
            <a:ext cx="2527909" cy="168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88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Solar &amp; Lunar Astronomy with </a:t>
            </a:r>
            <a:br>
              <a:rPr lang="en-US" sz="3600" b="1" dirty="0" smtClean="0"/>
            </a:br>
            <a:r>
              <a:rPr lang="en-US" sz="3200" dirty="0" smtClean="0"/>
              <a:t>Hilton Long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9" y="1628335"/>
            <a:ext cx="3695302" cy="1312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00200"/>
            <a:ext cx="4846330" cy="3761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0" y="3151951"/>
            <a:ext cx="3746874" cy="271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49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>Night Astronomy </a:t>
            </a:r>
            <a:r>
              <a:rPr lang="en-US" sz="4000" b="1" dirty="0"/>
              <a:t>with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Hilton Long, Ray Gardner, &amp; Brent Sorenson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6055"/>
            <a:ext cx="3124200" cy="2327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30" y="1417638"/>
            <a:ext cx="4391386" cy="2925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6200"/>
            <a:ext cx="27432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41" y="4465423"/>
            <a:ext cx="3253274" cy="2167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23" y="4465423"/>
            <a:ext cx="1769051" cy="216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2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Notes</a:t>
            </a:r>
            <a:endParaRPr lang="en-US" sz="36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524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1828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2133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2438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3048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3352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3657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3962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4267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" y="4572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" y="4876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5181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" y="5486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" y="5791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" y="6096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3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Water Bottle Rockets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4" y="1371600"/>
            <a:ext cx="914123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47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Water Bottle </a:t>
            </a:r>
            <a:r>
              <a:rPr lang="en-US" sz="3600" b="1" dirty="0" smtClean="0"/>
              <a:t>Rockets continued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43000"/>
            <a:ext cx="76962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09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Nelson Cabin Map</a:t>
            </a:r>
            <a:endParaRPr lang="en-US" sz="3600" b="1" dirty="0"/>
          </a:p>
        </p:txBody>
      </p:sp>
      <p:pic>
        <p:nvPicPr>
          <p:cNvPr id="5" name="Picture 4" descr="22_Gri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8877"/>
            <a:ext cx="9144000" cy="5219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Safety</a:t>
            </a:r>
            <a:endParaRPr lang="en-US" sz="36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b="1" u="sng" dirty="0" smtClean="0"/>
              <a:t>Never go anyplace alone</a:t>
            </a:r>
            <a:r>
              <a:rPr lang="en-US" dirty="0" smtClean="0"/>
              <a:t>.</a:t>
            </a:r>
          </a:p>
          <a:p>
            <a:r>
              <a:rPr lang="en-US" dirty="0" smtClean="0"/>
              <a:t>Exception is if one of you is hurt, then:</a:t>
            </a:r>
          </a:p>
          <a:p>
            <a:pPr lvl="1"/>
            <a:r>
              <a:rPr lang="en-US" dirty="0" smtClean="0"/>
              <a:t>One of you stay and help the person hurt.</a:t>
            </a:r>
          </a:p>
          <a:p>
            <a:pPr lvl="1"/>
            <a:r>
              <a:rPr lang="en-US" dirty="0" smtClean="0"/>
              <a:t>The other one run and get help.</a:t>
            </a:r>
          </a:p>
          <a:p>
            <a:r>
              <a:rPr lang="en-US" dirty="0" smtClean="0"/>
              <a:t>If you get lost stay put, we will find you.</a:t>
            </a:r>
          </a:p>
          <a:p>
            <a:r>
              <a:rPr lang="en-US" dirty="0" smtClean="0"/>
              <a:t>If you hear a rattlesnake do not move quickly, just slowly move away from the sound.</a:t>
            </a:r>
          </a:p>
          <a:p>
            <a:r>
              <a:rPr lang="en-US" dirty="0" smtClean="0"/>
              <a:t>Do not run with a knife open.  Use knife safety.</a:t>
            </a:r>
          </a:p>
          <a:p>
            <a:r>
              <a:rPr lang="en-US" dirty="0" smtClean="0"/>
              <a:t>If you cut yourself, apply pressure to the wound to stop bleeding, and send for help.</a:t>
            </a:r>
          </a:p>
          <a:p>
            <a:r>
              <a:rPr lang="en-US" dirty="0" smtClean="0"/>
              <a:t>Never point an arrow in a cocked bow or a gun at any person.</a:t>
            </a:r>
          </a:p>
          <a:p>
            <a:r>
              <a:rPr lang="en-US" dirty="0" smtClean="0"/>
              <a:t>Drink lots and lots and lots of water.</a:t>
            </a:r>
          </a:p>
          <a:p>
            <a:r>
              <a:rPr lang="en-US" dirty="0" smtClean="0"/>
              <a:t>Do not go swimming unless an adult is with you.</a:t>
            </a:r>
          </a:p>
          <a:p>
            <a:r>
              <a:rPr lang="en-US" dirty="0" smtClean="0"/>
              <a:t>Do not start branches on fire and swing them around  where others can be hurt.</a:t>
            </a:r>
          </a:p>
          <a:p>
            <a:r>
              <a:rPr lang="en-US" dirty="0" smtClean="0"/>
              <a:t>Have fun, use common sense, and </a:t>
            </a:r>
            <a:r>
              <a:rPr lang="en-US" b="1" u="sng" dirty="0" smtClean="0"/>
              <a:t>think before you act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Reference Grid</a:t>
            </a:r>
            <a:endParaRPr lang="en-US" sz="3600" b="1" dirty="0"/>
          </a:p>
        </p:txBody>
      </p:sp>
      <p:pic>
        <p:nvPicPr>
          <p:cNvPr id="5" name="Picture 4" descr="22_Gri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8877"/>
            <a:ext cx="9144000" cy="5219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2133600"/>
            <a:ext cx="738375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lain" startAt="16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            26                    36               46                  56                 66              76</a:t>
            </a:r>
          </a:p>
          <a:p>
            <a:pPr marL="342900" indent="-342900">
              <a:buAutoNum type="arabicPlain" startAt="16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6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5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            25                    35               45                  55                  65              75</a:t>
            </a:r>
          </a:p>
          <a:p>
            <a:pPr marL="342900" indent="-342900">
              <a:buAutoNum type="arabicPlain" startAt="15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5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4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            24                     34               44                 54                  64              74</a:t>
            </a:r>
          </a:p>
          <a:p>
            <a:pPr marL="342900" indent="-342900">
              <a:buAutoNum type="arabicPlain" startAt="14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3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            23                    33                43                 53                  63              73</a:t>
            </a:r>
          </a:p>
          <a:p>
            <a:pPr marL="342900" indent="-342900">
              <a:buAutoNum type="arabicPlain" startAt="13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2"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             22                    32                42                 52                  62              72</a:t>
            </a:r>
          </a:p>
          <a:p>
            <a:pPr marL="342900" indent="-342900">
              <a:buAutoNum type="arabicPlain" startAt="12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lain" startAt="12"/>
            </a:pP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11                21                    31                41                 51                  61               71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-381000" y="35052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More Detail Reference Grid</a:t>
            </a:r>
            <a:endParaRPr lang="en-US" sz="3600" b="1" dirty="0"/>
          </a:p>
        </p:txBody>
      </p:sp>
      <p:pic>
        <p:nvPicPr>
          <p:cNvPr id="7" name="Picture 6" descr="22_Grid_deta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8877"/>
            <a:ext cx="9144000" cy="52191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24600"/>
            <a:ext cx="2034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11.11    11.21  11.31   11.41    21.11</a:t>
            </a:r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1676400"/>
            <a:ext cx="2042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66.41    76.11  76.21   76.31    76.41</a:t>
            </a:r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8115300" y="1943100"/>
            <a:ext cx="228600" cy="152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7772400" y="1981200"/>
            <a:ext cx="228600" cy="76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7429500" y="2019300"/>
            <a:ext cx="2286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162800" y="1981200"/>
            <a:ext cx="228600" cy="76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781800" y="1905000"/>
            <a:ext cx="3048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57200" y="6172200"/>
            <a:ext cx="228600" cy="152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800100" y="6210300"/>
            <a:ext cx="152400" cy="76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0"/>
          </p:cNvCxnSpPr>
          <p:nvPr/>
        </p:nvCxnSpPr>
        <p:spPr>
          <a:xfrm rot="5400000" flipH="1" flipV="1">
            <a:off x="965833" y="6223633"/>
            <a:ext cx="152400" cy="4953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H="1" flipV="1">
            <a:off x="1447800" y="6248400"/>
            <a:ext cx="152400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1752600" y="6172200"/>
            <a:ext cx="152400" cy="152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2057400"/>
            <a:ext cx="5966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16.14   </a:t>
            </a:r>
          </a:p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16.13  </a:t>
            </a:r>
          </a:p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16.12   </a:t>
            </a:r>
          </a:p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16.11    </a:t>
            </a:r>
          </a:p>
          <a:p>
            <a:r>
              <a:rPr lang="en-US" sz="1000" b="1" dirty="0" smtClean="0">
                <a:solidFill>
                  <a:schemeClr val="bg1">
                    <a:lumMod val="95000"/>
                  </a:schemeClr>
                </a:solidFill>
              </a:rPr>
              <a:t>15.14</a:t>
            </a:r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47675" y="2135188"/>
            <a:ext cx="161925" cy="269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57200" y="2286000"/>
            <a:ext cx="161925" cy="269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57200" y="2438401"/>
            <a:ext cx="161925" cy="3809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28625" y="2611439"/>
            <a:ext cx="228600" cy="1746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38150" y="2781300"/>
            <a:ext cx="228600" cy="111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544"/>
            <a:ext cx="9144000" cy="614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Find Quarter Section Corners at Cabin</a:t>
            </a:r>
            <a:endParaRPr lang="en-US" sz="36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walden3d.com/photos/Grandkids_Science_Camps/130722-24_Science_Camp/130722_Science_Camp_Flicker/241_EN_RL_JS_Paul_ES_TW_p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Swimming om Cedar City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34006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Dinner with Uncle Des &amp; Aunt Sara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295400"/>
            <a:ext cx="7112000" cy="533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262907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788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Notes</a:t>
            </a:r>
            <a:endParaRPr lang="en-US" sz="36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524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1828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2133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2438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3048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3352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3657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3962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4267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" y="4572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" y="4876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5181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" y="5486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" y="5791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" y="6096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2015 Science Camp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What was best about 2015 Science Camp?</a:t>
            </a:r>
          </a:p>
          <a:p>
            <a:pPr lvl="1"/>
            <a:r>
              <a:rPr lang="en-US" dirty="0" smtClean="0"/>
              <a:t>__________________________________</a:t>
            </a:r>
          </a:p>
          <a:p>
            <a:pPr lvl="1"/>
            <a:r>
              <a:rPr lang="en-US" dirty="0" smtClean="0"/>
              <a:t>__________________________________</a:t>
            </a:r>
          </a:p>
          <a:p>
            <a:pPr lvl="1"/>
            <a:r>
              <a:rPr lang="en-US" dirty="0" smtClean="0"/>
              <a:t>__________________________________</a:t>
            </a:r>
          </a:p>
          <a:p>
            <a:endParaRPr lang="en-US" sz="2800" dirty="0" smtClean="0"/>
          </a:p>
          <a:p>
            <a:r>
              <a:rPr lang="en-US" sz="2800" dirty="0" smtClean="0"/>
              <a:t>What would be your ideal 2016 Science Camp? </a:t>
            </a:r>
          </a:p>
          <a:p>
            <a:pPr lvl="1"/>
            <a:r>
              <a:rPr lang="en-US" dirty="0" smtClean="0"/>
              <a:t>__________________________________</a:t>
            </a:r>
          </a:p>
          <a:p>
            <a:pPr lvl="1"/>
            <a:r>
              <a:rPr lang="en-US" dirty="0" smtClean="0"/>
              <a:t>__________________________________</a:t>
            </a:r>
          </a:p>
          <a:p>
            <a:pPr lvl="1"/>
            <a:r>
              <a:rPr lang="en-US" dirty="0" smtClean="0"/>
              <a:t>__________________________________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Schedule Friday - Thursday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Friday: </a:t>
            </a:r>
          </a:p>
          <a:p>
            <a:pPr lvl="1"/>
            <a:r>
              <a:rPr lang="en-US" sz="1600" dirty="0" smtClean="0"/>
              <a:t>Colby, Taylor, &amp; Halle fly to Salt Lake, Paul picks up and takes to Family Discovery Center</a:t>
            </a:r>
          </a:p>
          <a:p>
            <a:pPr lvl="1"/>
            <a:r>
              <a:rPr lang="en-US" sz="1600" dirty="0" smtClean="0"/>
              <a:t>Grandpa, Grandma, and Ethan drive to Salt Lake from Ft. Collins.</a:t>
            </a:r>
          </a:p>
          <a:p>
            <a:r>
              <a:rPr lang="en-US" sz="2000" dirty="0" smtClean="0"/>
              <a:t>Saturday: </a:t>
            </a:r>
            <a:endParaRPr lang="en-US" sz="2000" dirty="0"/>
          </a:p>
          <a:p>
            <a:pPr lvl="1"/>
            <a:r>
              <a:rPr lang="en-US" sz="1600" dirty="0" smtClean="0"/>
              <a:t>Sophie and Dallin’s baptism, </a:t>
            </a:r>
            <a:r>
              <a:rPr lang="en-US" sz="1600" dirty="0" err="1" smtClean="0"/>
              <a:t>SiliencerCo</a:t>
            </a:r>
            <a:r>
              <a:rPr lang="en-US" sz="1600" dirty="0" smtClean="0"/>
              <a:t> and shooting, reports</a:t>
            </a:r>
            <a:r>
              <a:rPr lang="en-US" sz="1600" dirty="0"/>
              <a:t>.</a:t>
            </a:r>
          </a:p>
          <a:p>
            <a:r>
              <a:rPr lang="en-US" sz="2000" dirty="0" smtClean="0"/>
              <a:t>Sunday: </a:t>
            </a:r>
            <a:endParaRPr lang="en-US" sz="1600" dirty="0" smtClean="0"/>
          </a:p>
          <a:p>
            <a:pPr lvl="1"/>
            <a:r>
              <a:rPr lang="en-US" sz="1600" dirty="0" smtClean="0"/>
              <a:t>Music &amp; Spoken Word, University of Utah Science Museum, Freemont Indian Museum.</a:t>
            </a:r>
            <a:endParaRPr lang="en-US" sz="1600" dirty="0"/>
          </a:p>
          <a:p>
            <a:r>
              <a:rPr lang="en-US" sz="2000" dirty="0" smtClean="0"/>
              <a:t>Monday: </a:t>
            </a:r>
          </a:p>
          <a:p>
            <a:pPr lvl="1"/>
            <a:r>
              <a:rPr lang="en-US" sz="1600" dirty="0" smtClean="0"/>
              <a:t>Escalante, Anasazi Ruins, ridge road, Petrified Forest, Bryce </a:t>
            </a:r>
            <a:r>
              <a:rPr lang="en-US" sz="1600" dirty="0"/>
              <a:t>Canyon </a:t>
            </a:r>
            <a:r>
              <a:rPr lang="en-US" sz="1600" dirty="0" smtClean="0"/>
              <a:t>hike, back to Condo.</a:t>
            </a:r>
            <a:endParaRPr lang="en-US" sz="1600" dirty="0"/>
          </a:p>
          <a:p>
            <a:r>
              <a:rPr lang="en-US" sz="2000" dirty="0" smtClean="0"/>
              <a:t>Tuesday: </a:t>
            </a:r>
            <a:endParaRPr lang="en-US" sz="2000" dirty="0"/>
          </a:p>
          <a:p>
            <a:pPr lvl="1"/>
            <a:r>
              <a:rPr lang="en-US" sz="1600" dirty="0" smtClean="0"/>
              <a:t>Parowan </a:t>
            </a:r>
            <a:r>
              <a:rPr lang="en-US" sz="1600" dirty="0" smtClean="0"/>
              <a:t>Gap, Solar Astronomy, Cabin, bottle rockets, marshmallow guns, </a:t>
            </a:r>
            <a:r>
              <a:rPr lang="en-US" sz="1600" dirty="0" smtClean="0"/>
              <a:t>Astronomy.</a:t>
            </a:r>
            <a:endParaRPr lang="en-US" sz="1600" dirty="0"/>
          </a:p>
          <a:p>
            <a:r>
              <a:rPr lang="en-US" sz="2000" dirty="0" smtClean="0"/>
              <a:t>Wednesday: </a:t>
            </a:r>
            <a:endParaRPr lang="en-US" sz="2000" dirty="0"/>
          </a:p>
          <a:p>
            <a:pPr lvl="1"/>
            <a:r>
              <a:rPr lang="en-US" sz="1600" dirty="0" smtClean="0"/>
              <a:t>Cabin, Swimming, Aunt Sara’s &amp; Uncle Des’ for dinner.</a:t>
            </a:r>
            <a:endParaRPr lang="en-US" sz="1600" dirty="0"/>
          </a:p>
          <a:p>
            <a:r>
              <a:rPr lang="en-US" sz="2000" dirty="0" smtClean="0"/>
              <a:t>Thursday: </a:t>
            </a:r>
            <a:endParaRPr lang="en-US" sz="2000" dirty="0"/>
          </a:p>
          <a:p>
            <a:pPr lvl="1"/>
            <a:r>
              <a:rPr lang="en-US" sz="1600" dirty="0" smtClean="0"/>
              <a:t>Up early and to SLC, Wright’s plane </a:t>
            </a:r>
            <a:r>
              <a:rPr lang="en-US" sz="1600" dirty="0" smtClean="0"/>
              <a:t>10:45, </a:t>
            </a:r>
            <a:r>
              <a:rPr lang="en-US" sz="1600" dirty="0" smtClean="0"/>
              <a:t>Ethan’s plane 2:00 PM.</a:t>
            </a:r>
          </a:p>
        </p:txBody>
      </p:sp>
    </p:spTree>
    <p:extLst>
      <p:ext uri="{BB962C8B-B14F-4D97-AF65-F5344CB8AC3E}">
        <p14:creationId xmlns:p14="http://schemas.microsoft.com/office/powerpoint/2010/main" val="3237013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Job Chart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176882"/>
              </p:ext>
            </p:extLst>
          </p:nvPr>
        </p:nvGraphicFramePr>
        <p:xfrm>
          <a:off x="228600" y="1219200"/>
          <a:ext cx="8686800" cy="472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447800"/>
                <a:gridCol w="1447800"/>
                <a:gridCol w="1447800"/>
                <a:gridCol w="1295400"/>
                <a:gridCol w="1600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Saturday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Sunday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Tuesday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Wednesday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Ethan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Cleanup </a:t>
                      </a:r>
                      <a:r>
                        <a:rPr lang="en-US" sz="1400" dirty="0" smtClean="0"/>
                        <a:t>lunch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Lunch </a:t>
                      </a:r>
                      <a:r>
                        <a:rPr lang="en-US" sz="1400" dirty="0" smtClean="0"/>
                        <a:t>Setup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Dinner Setup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Clean</a:t>
                      </a:r>
                      <a:r>
                        <a:rPr lang="en-US" sz="1400" baseline="0" dirty="0" smtClean="0"/>
                        <a:t> Cabin  Dinner Cleanup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Grant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Breakfast</a:t>
                      </a:r>
                    </a:p>
                    <a:p>
                      <a:r>
                        <a:rPr lang="en-US" sz="1400" dirty="0" smtClean="0"/>
                        <a:t>Cleanup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Dinner </a:t>
                      </a:r>
                      <a:r>
                        <a:rPr lang="en-US" sz="1400" dirty="0" smtClean="0"/>
                        <a:t>Cleanup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Dinner Setup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Clean Cabin/</a:t>
                      </a:r>
                      <a:r>
                        <a:rPr lang="en-US" sz="1400" baseline="0" dirty="0" err="1" smtClean="0"/>
                        <a:t>Thur</a:t>
                      </a:r>
                      <a:r>
                        <a:rPr lang="en-US" sz="1400" baseline="0" dirty="0" smtClean="0"/>
                        <a:t> Breakfast Setup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Colby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Setup</a:t>
                      </a:r>
                      <a:r>
                        <a:rPr lang="en-US" sz="1400" baseline="0" dirty="0" smtClean="0"/>
                        <a:t> L</a:t>
                      </a:r>
                      <a:r>
                        <a:rPr lang="en-US" sz="1400" dirty="0" smtClean="0"/>
                        <a:t>unch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Breakfast</a:t>
                      </a:r>
                      <a:r>
                        <a:rPr lang="en-US" sz="1400" baseline="0" dirty="0" smtClean="0"/>
                        <a:t> Cleanup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Dinner </a:t>
                      </a:r>
                      <a:r>
                        <a:rPr lang="en-US" sz="1400" dirty="0" smtClean="0"/>
                        <a:t>Cleanup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Lunch Setup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Clean</a:t>
                      </a:r>
                      <a:r>
                        <a:rPr lang="en-US" sz="1400" baseline="0" dirty="0" smtClean="0"/>
                        <a:t> Cabin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Taylor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Dinner Cleanup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Breakfast Setup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Lunch Cleanup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Breakfast Cleanup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Clean Cabin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Ella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Dinner Setup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Breakfast Cleanup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Dinner </a:t>
                      </a:r>
                      <a:r>
                        <a:rPr lang="en-US" sz="1400" dirty="0" smtClean="0"/>
                        <a:t>Cleanup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Clean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/>
                        <a:t>Cabin/</a:t>
                      </a:r>
                      <a:r>
                        <a:rPr lang="en-US" sz="1400" baseline="0" dirty="0" err="1" smtClean="0"/>
                        <a:t>Thur</a:t>
                      </a:r>
                      <a:endParaRPr lang="en-US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Breakfast Dishes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Halle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Lunch Cleanup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Lunch </a:t>
                      </a:r>
                      <a:r>
                        <a:rPr lang="en-US" sz="1400" dirty="0" smtClean="0"/>
                        <a:t>Cleanup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Breakfast Setup</a:t>
                      </a:r>
                      <a:endParaRPr lang="en-US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Lunch Cleanup</a:t>
                      </a:r>
                      <a:endParaRPr lang="en-US" sz="14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Clean</a:t>
                      </a:r>
                      <a:r>
                        <a:rPr lang="en-US" sz="1400" baseline="0" dirty="0" smtClean="0"/>
                        <a:t> Cabin</a:t>
                      </a:r>
                      <a:endParaRPr lang="en-US" sz="1400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Sophie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Baptism /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Setup Breakfast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Dinner Setup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Lunch Setup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Clean</a:t>
                      </a:r>
                      <a:r>
                        <a:rPr lang="en-US" sz="1400" baseline="0" dirty="0" smtClean="0"/>
                        <a:t> Cabin  Dinner Cleanup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Dallin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Baptism /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Breakfast Cleanup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Lunch </a:t>
                      </a:r>
                      <a:r>
                        <a:rPr lang="en-US" sz="1400" dirty="0" smtClean="0"/>
                        <a:t>Setup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Breakfast </a:t>
                      </a:r>
                      <a:r>
                        <a:rPr lang="en-US" sz="1400" dirty="0" smtClean="0"/>
                        <a:t>Cleanup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Breakfast Setup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Clean</a:t>
                      </a:r>
                      <a:r>
                        <a:rPr lang="en-US" sz="1400" baseline="0" dirty="0" smtClean="0"/>
                        <a:t> Cabin</a:t>
                      </a:r>
                      <a:endParaRPr lang="en-US" sz="1400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52400" y="1143000"/>
            <a:ext cx="8839200" cy="487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Notes</a:t>
            </a:r>
            <a:endParaRPr lang="en-US" sz="36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524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1828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2133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2438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2743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3048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3352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3657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3962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4267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" y="4572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" y="48768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51816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7200" y="54864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" y="57912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" y="6096000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04625"/>
            <a:ext cx="5551270" cy="3153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Why is Archaeology important?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175" y="3004625"/>
            <a:ext cx="3951556" cy="3153228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To know where we are and where we are going, we must first know where we came from.</a:t>
            </a:r>
          </a:p>
          <a:p>
            <a:r>
              <a:rPr lang="en-US" sz="2400" dirty="0" smtClean="0"/>
              <a:t>The purpose of archaeology is to learn about the human race and past societies: what worked and what did not work.</a:t>
            </a:r>
          </a:p>
          <a:p>
            <a:r>
              <a:rPr lang="en-US" sz="2400" dirty="0" smtClean="0"/>
              <a:t>This allows us to make better decisions for us and our lives, for our families, and for our society.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00100" y="1094934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Archaeology</a:t>
            </a:r>
            <a:r>
              <a:rPr lang="en-US" dirty="0"/>
              <a:t> is the study of human activity in the past, primarily through the recovery and analysis of </a:t>
            </a:r>
            <a:r>
              <a:rPr lang="en-US" dirty="0" smtClean="0"/>
              <a:t>the material </a:t>
            </a:r>
            <a:r>
              <a:rPr lang="en-US" dirty="0"/>
              <a:t>culture and environmental data that has been left behind by past human </a:t>
            </a:r>
            <a:r>
              <a:rPr lang="en-US" dirty="0" smtClean="0"/>
              <a:t>populations</a:t>
            </a:r>
            <a:r>
              <a:rPr lang="en-US" dirty="0"/>
              <a:t> which includes artifacts</a:t>
            </a:r>
            <a:r>
              <a:rPr lang="en-US" dirty="0" smtClean="0"/>
              <a:t>, architecture</a:t>
            </a:r>
            <a:r>
              <a:rPr lang="en-US" dirty="0"/>
              <a:t>, biofacts (also known as eco-facts) and cultural landscapes (the archaeological record).  </a:t>
            </a:r>
            <a:endParaRPr lang="en-US" dirty="0" smtClean="0"/>
          </a:p>
          <a:p>
            <a:pPr algn="r"/>
            <a:r>
              <a:rPr lang="en-US" dirty="0" smtClean="0"/>
              <a:t>[</a:t>
            </a:r>
            <a:r>
              <a:rPr lang="en-US" dirty="0"/>
              <a:t>http://</a:t>
            </a:r>
            <a:r>
              <a:rPr lang="en-US" dirty="0" smtClean="0"/>
              <a:t>en.wikipedia.org/wiki/Archaeology]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alden3d.com/photos/Utah/SUP/150414_SUP_Dixie_Petroglyphs/IMG_9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" y="274638"/>
            <a:ext cx="8461375" cy="63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An Old Kind of Science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17706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39460</TotalTime>
  <Words>948</Words>
  <Application>Microsoft Office PowerPoint</Application>
  <PresentationFormat>On-screen Show (4:3)</PresentationFormat>
  <Paragraphs>186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Science Camp #150606.6</vt:lpstr>
      <vt:lpstr>Part of Grandpa’s Indian Collection</vt:lpstr>
      <vt:lpstr>Indian Tribes &amp; Archaeology</vt:lpstr>
      <vt:lpstr>Safety</vt:lpstr>
      <vt:lpstr>Schedule Friday - Thursday</vt:lpstr>
      <vt:lpstr>Job Chart</vt:lpstr>
      <vt:lpstr>Notes</vt:lpstr>
      <vt:lpstr>Why is Archaeology important?</vt:lpstr>
      <vt:lpstr>An Old Kind of Science</vt:lpstr>
      <vt:lpstr>What do you think of those who deface our common history?</vt:lpstr>
      <vt:lpstr>There are mysteries to be resolved!</vt:lpstr>
      <vt:lpstr>Who carved these patterns near Cedar? The place is known as Moroni’s Cave.</vt:lpstr>
      <vt:lpstr>Notes</vt:lpstr>
      <vt:lpstr>Family Discovery Center</vt:lpstr>
      <vt:lpstr>Sophie’s and Dallin’s Baptism</vt:lpstr>
      <vt:lpstr>SilencerCo</vt:lpstr>
      <vt:lpstr>Reports</vt:lpstr>
      <vt:lpstr>Ancestor Stories &amp; Histories</vt:lpstr>
      <vt:lpstr>Notes</vt:lpstr>
      <vt:lpstr>      Music and The Spoken Word</vt:lpstr>
      <vt:lpstr>University of Utah Museum</vt:lpstr>
      <vt:lpstr>Freemont Indian Museum</vt:lpstr>
      <vt:lpstr>Status Report on Grandpa’s work with  Lightning Data</vt:lpstr>
      <vt:lpstr>Notes</vt:lpstr>
      <vt:lpstr>Anasazi Ruins Escalante</vt:lpstr>
      <vt:lpstr>Ridge Road</vt:lpstr>
      <vt:lpstr>Petrified Forrest</vt:lpstr>
      <vt:lpstr>Bryce Canyon</vt:lpstr>
      <vt:lpstr>Notes</vt:lpstr>
      <vt:lpstr>Parowan Gap</vt:lpstr>
      <vt:lpstr>Gap Details</vt:lpstr>
      <vt:lpstr>Gap Details</vt:lpstr>
      <vt:lpstr>Nelson Cabin</vt:lpstr>
      <vt:lpstr>Solar &amp; Lunar Astronomy with  Hilton Long</vt:lpstr>
      <vt:lpstr>Night Astronomy with Hilton Long, Ray Gardner, &amp; Brent Sorenson</vt:lpstr>
      <vt:lpstr>Notes</vt:lpstr>
      <vt:lpstr>Water Bottle Rockets</vt:lpstr>
      <vt:lpstr>Water Bottle Rockets continued</vt:lpstr>
      <vt:lpstr>Nelson Cabin Map</vt:lpstr>
      <vt:lpstr>Reference Grid</vt:lpstr>
      <vt:lpstr>More Detail Reference Grid</vt:lpstr>
      <vt:lpstr>Find Quarter Section Corners at Cabin</vt:lpstr>
      <vt:lpstr>Swimming om Cedar City</vt:lpstr>
      <vt:lpstr>Dinner with Uncle Des &amp; Aunt Sara</vt:lpstr>
      <vt:lpstr>Notes</vt:lpstr>
      <vt:lpstr>2015 Science Camp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Your User Name</dc:creator>
  <cp:lastModifiedBy>Roice Nelson</cp:lastModifiedBy>
  <cp:revision>147</cp:revision>
  <cp:lastPrinted>2015-05-29T00:56:11Z</cp:lastPrinted>
  <dcterms:created xsi:type="dcterms:W3CDTF">2011-07-30T22:58:22Z</dcterms:created>
  <dcterms:modified xsi:type="dcterms:W3CDTF">2015-05-29T01:02:21Z</dcterms:modified>
</cp:coreProperties>
</file>