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64" r:id="rId3"/>
  </p:sldIdLst>
  <p:sldSz cx="6858000" cy="9144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78" y="-273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8" cy="469424"/>
          </a:xfrm>
          <a:prstGeom prst="rect">
            <a:avLst/>
          </a:prstGeom>
        </p:spPr>
        <p:txBody>
          <a:bodyPr vert="horz" lIns="96461" tIns="48231" rIns="96461" bIns="48231" rtlCol="0"/>
          <a:lstStyle>
            <a:lvl1pPr algn="l">
              <a:defRPr sz="1200"/>
            </a:lvl1pPr>
          </a:lstStyle>
          <a:p>
            <a:endParaRPr lang="en-US"/>
          </a:p>
        </p:txBody>
      </p:sp>
      <p:sp>
        <p:nvSpPr>
          <p:cNvPr id="3" name="Date Placeholder 2"/>
          <p:cNvSpPr>
            <a:spLocks noGrp="1"/>
          </p:cNvSpPr>
          <p:nvPr>
            <p:ph type="dt" idx="1"/>
          </p:nvPr>
        </p:nvSpPr>
        <p:spPr>
          <a:xfrm>
            <a:off x="4023094" y="1"/>
            <a:ext cx="3077738" cy="469424"/>
          </a:xfrm>
          <a:prstGeom prst="rect">
            <a:avLst/>
          </a:prstGeom>
        </p:spPr>
        <p:txBody>
          <a:bodyPr vert="horz" lIns="96461" tIns="48231" rIns="96461" bIns="48231" rtlCol="0"/>
          <a:lstStyle>
            <a:lvl1pPr algn="r">
              <a:defRPr sz="1200"/>
            </a:lvl1pPr>
          </a:lstStyle>
          <a:p>
            <a:fld id="{E9A4AD5A-F015-404C-BEA3-28D15767F5E1}" type="datetimeFigureOut">
              <a:rPr lang="en-US" smtClean="0"/>
              <a:pPr/>
              <a:t>14/12/14</a:t>
            </a:fld>
            <a:endParaRPr lang="en-US"/>
          </a:p>
        </p:txBody>
      </p:sp>
      <p:sp>
        <p:nvSpPr>
          <p:cNvPr id="4" name="Slide Image Placeholder 3"/>
          <p:cNvSpPr>
            <a:spLocks noGrp="1" noRot="1" noChangeAspect="1"/>
          </p:cNvSpPr>
          <p:nvPr>
            <p:ph type="sldImg" idx="2"/>
          </p:nvPr>
        </p:nvSpPr>
        <p:spPr>
          <a:xfrm>
            <a:off x="2230438" y="703263"/>
            <a:ext cx="2641600" cy="3521075"/>
          </a:xfrm>
          <a:prstGeom prst="rect">
            <a:avLst/>
          </a:prstGeom>
          <a:noFill/>
          <a:ln w="12700">
            <a:solidFill>
              <a:prstClr val="black"/>
            </a:solidFill>
          </a:ln>
        </p:spPr>
        <p:txBody>
          <a:bodyPr vert="horz" lIns="96461" tIns="48231" rIns="96461" bIns="48231" rtlCol="0" anchor="ctr"/>
          <a:lstStyle/>
          <a:p>
            <a:endParaRPr lang="en-US"/>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6461" tIns="48231" rIns="96461" bIns="482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17423"/>
            <a:ext cx="3077738" cy="469424"/>
          </a:xfrm>
          <a:prstGeom prst="rect">
            <a:avLst/>
          </a:prstGeom>
        </p:spPr>
        <p:txBody>
          <a:bodyPr vert="horz" lIns="96461" tIns="48231" rIns="96461" bIns="48231"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3"/>
            <a:ext cx="3077738" cy="469424"/>
          </a:xfrm>
          <a:prstGeom prst="rect">
            <a:avLst/>
          </a:prstGeom>
        </p:spPr>
        <p:txBody>
          <a:bodyPr vert="horz" lIns="96461" tIns="48231" rIns="96461" bIns="48231" rtlCol="0" anchor="b"/>
          <a:lstStyle>
            <a:lvl1pPr algn="r">
              <a:defRPr sz="1200"/>
            </a:lvl1pPr>
          </a:lstStyle>
          <a:p>
            <a:fld id="{38B2AFB3-E0E9-41FD-8A9C-10C85AE8BFD3}" type="slidenum">
              <a:rPr lang="en-US" smtClean="0"/>
              <a:pPr/>
              <a:t>‹#›</a:t>
            </a:fld>
            <a:endParaRPr lang="en-US"/>
          </a:p>
        </p:txBody>
      </p:sp>
    </p:spTree>
    <p:extLst>
      <p:ext uri="{BB962C8B-B14F-4D97-AF65-F5344CB8AC3E}">
        <p14:creationId xmlns:p14="http://schemas.microsoft.com/office/powerpoint/2010/main" val="2179874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B2AFB3-E0E9-41FD-8A9C-10C85AE8BFD3}" type="slidenum">
              <a:rPr lang="en-US" smtClean="0"/>
              <a:pPr/>
              <a:t>1</a:t>
            </a:fld>
            <a:endParaRPr lang="en-US"/>
          </a:p>
        </p:txBody>
      </p:sp>
    </p:spTree>
    <p:extLst>
      <p:ext uri="{BB962C8B-B14F-4D97-AF65-F5344CB8AC3E}">
        <p14:creationId xmlns:p14="http://schemas.microsoft.com/office/powerpoint/2010/main" val="205489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14/12/14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14/12/14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14/12/14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14/12/14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B63F0-FD51-4D09-AFC2-E52117CAA2A5}" type="datetimeFigureOut">
              <a:rPr lang="en-US" smtClean="0"/>
              <a:pPr/>
              <a:t>14/12/14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DB63F0-FD51-4D09-AFC2-E52117CAA2A5}" type="datetimeFigureOut">
              <a:rPr lang="en-US" smtClean="0"/>
              <a:pPr/>
              <a:t>14/12/14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DB63F0-FD51-4D09-AFC2-E52117CAA2A5}" type="datetimeFigureOut">
              <a:rPr lang="en-US" smtClean="0"/>
              <a:pPr/>
              <a:t>14/12/14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DB63F0-FD51-4D09-AFC2-E52117CAA2A5}" type="datetimeFigureOut">
              <a:rPr lang="en-US" smtClean="0"/>
              <a:pPr/>
              <a:t>14/12/14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B63F0-FD51-4D09-AFC2-E52117CAA2A5}" type="datetimeFigureOut">
              <a:rPr lang="en-US" smtClean="0"/>
              <a:pPr/>
              <a:t>14/12/14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pPr/>
              <a:t>14/12/14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pPr/>
              <a:t>14/12/14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1DB63F0-FD51-4D09-AFC2-E52117CAA2A5}" type="datetimeFigureOut">
              <a:rPr lang="en-US" smtClean="0"/>
              <a:pPr/>
              <a:t>14/12/14</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11480CE-4E68-49B0-A4B0-4629BA5BFA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alden3d.com/photos/Christmas/Christmas_Cards/2011_Christmas_Car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28600"/>
            <a:ext cx="6858000" cy="2616101"/>
          </a:xfrm>
          <a:prstGeom prst="rect">
            <a:avLst/>
          </a:prstGeom>
          <a:noFill/>
        </p:spPr>
        <p:txBody>
          <a:bodyPr wrap="square" rtlCol="0">
            <a:spAutoFit/>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Merry Christmas </a:t>
            </a:r>
          </a:p>
          <a:p>
            <a:pPr algn="ctr"/>
            <a:r>
              <a:rPr lang="en-US" sz="3200" b="1" dirty="0">
                <a:latin typeface="Times New Roman" pitchFamily="18" charset="0"/>
                <a:cs typeface="Times New Roman" pitchFamily="18" charset="0"/>
              </a:rPr>
              <a:t>and a </a:t>
            </a:r>
          </a:p>
          <a:p>
            <a:pPr algn="ctr"/>
            <a:r>
              <a:rPr lang="en-US" sz="32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Happy New Year </a:t>
            </a:r>
          </a:p>
          <a:p>
            <a:pPr algn="ctr"/>
            <a:r>
              <a:rPr lang="en-US" sz="3200" b="1" dirty="0">
                <a:latin typeface="Times New Roman" pitchFamily="18" charset="0"/>
                <a:cs typeface="Times New Roman" pitchFamily="18" charset="0"/>
              </a:rPr>
              <a:t>to you and yours</a:t>
            </a:r>
            <a:r>
              <a:rPr lang="en-US" sz="3200" b="1" dirty="0" smtClean="0">
                <a:latin typeface="Times New Roman" pitchFamily="18" charset="0"/>
                <a:cs typeface="Times New Roman" pitchFamily="18" charset="0"/>
              </a:rPr>
              <a:t>!</a:t>
            </a:r>
          </a:p>
          <a:p>
            <a:pPr algn="ctr"/>
            <a:endParaRPr lang="en-US" sz="1200" dirty="0" smtClean="0">
              <a:latin typeface="Times New Roman" pitchFamily="18" charset="0"/>
              <a:cs typeface="Times New Roman" pitchFamily="18" charset="0"/>
            </a:endParaRPr>
          </a:p>
          <a:p>
            <a:pPr algn="ctr"/>
            <a:endParaRPr lang="en-US" sz="1200" dirty="0">
              <a:latin typeface="Times New Roman" pitchFamily="18" charset="0"/>
              <a:cs typeface="Times New Roman" pitchFamily="18" charset="0"/>
            </a:endParaRPr>
          </a:p>
          <a:p>
            <a:pPr algn="ctr"/>
            <a:r>
              <a:rPr lang="en-US" sz="1200" dirty="0" smtClean="0">
                <a:latin typeface="Times New Roman" pitchFamily="18" charset="0"/>
                <a:cs typeface="Times New Roman" pitchFamily="18" charset="0"/>
              </a:rPr>
              <a:t>(more at </a:t>
            </a:r>
            <a:r>
              <a:rPr lang="en-US" sz="1200" dirty="0" smtClean="0">
                <a:latin typeface="Times New Roman" pitchFamily="18" charset="0"/>
                <a:cs typeface="Times New Roman" pitchFamily="18" charset="0"/>
                <a:hlinkClick r:id="rId3"/>
              </a:rPr>
              <a:t>http://</a:t>
            </a:r>
            <a:r>
              <a:rPr lang="en-US" sz="1200" dirty="0" smtClean="0">
                <a:latin typeface="Times New Roman" pitchFamily="18" charset="0"/>
                <a:cs typeface="Times New Roman" pitchFamily="18" charset="0"/>
                <a:hlinkClick r:id="rId3"/>
              </a:rPr>
              <a:t>www.walden3d.com/photos/Christmas/Christmas_Cards/2014_Christmas_Card</a:t>
            </a:r>
            <a:r>
              <a:rPr lang="en-US"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a:t>
            </a:r>
            <a:endParaRPr lang="en-US" sz="1200" b="1" dirty="0">
              <a:latin typeface="Times New Roman" pitchFamily="18" charset="0"/>
              <a:cs typeface="Times New Roman" pitchFamily="18" charset="0"/>
            </a:endParaRPr>
          </a:p>
        </p:txBody>
      </p:sp>
      <p:sp>
        <p:nvSpPr>
          <p:cNvPr id="9" name="TextBox 8"/>
          <p:cNvSpPr txBox="1"/>
          <p:nvPr/>
        </p:nvSpPr>
        <p:spPr>
          <a:xfrm>
            <a:off x="291278" y="3200400"/>
            <a:ext cx="1807674" cy="892552"/>
          </a:xfrm>
          <a:prstGeom prst="rect">
            <a:avLst/>
          </a:prstGeom>
          <a:noFill/>
        </p:spPr>
        <p:txBody>
          <a:bodyPr wrap="none" rtlCol="0">
            <a:spAutoFit/>
          </a:bodyPr>
          <a:lstStyle/>
          <a:p>
            <a:pPr algn="ctr"/>
            <a:r>
              <a:rPr lang="en-US" sz="1400" b="1" dirty="0"/>
              <a:t>H. Roice Nelson, Jr. &amp;</a:t>
            </a:r>
          </a:p>
          <a:p>
            <a:pPr algn="ctr"/>
            <a:r>
              <a:rPr lang="en-US" sz="1400" b="1" dirty="0"/>
              <a:t>Andrea Shirts Nelson</a:t>
            </a:r>
          </a:p>
          <a:p>
            <a:pPr algn="ctr"/>
            <a:r>
              <a:rPr lang="en-US" sz="1200" b="1" dirty="0" smtClean="0"/>
              <a:t>2155 </a:t>
            </a:r>
            <a:r>
              <a:rPr lang="en-US" sz="1200" b="1" dirty="0" smtClean="0"/>
              <a:t>West 700 South #31</a:t>
            </a:r>
          </a:p>
          <a:p>
            <a:pPr algn="ctr"/>
            <a:r>
              <a:rPr lang="en-US" sz="1200" b="1" dirty="0" smtClean="0"/>
              <a:t>Cedar City, UT 84720</a:t>
            </a:r>
            <a:endParaRPr lang="en-US" sz="1200" b="1" dirty="0"/>
          </a:p>
        </p:txBody>
      </p:sp>
      <p:sp>
        <p:nvSpPr>
          <p:cNvPr id="23" name="Rectangle 22"/>
          <p:cNvSpPr/>
          <p:nvPr/>
        </p:nvSpPr>
        <p:spPr>
          <a:xfrm>
            <a:off x="0" y="3048000"/>
            <a:ext cx="6858000" cy="3048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p:cNvPicPr>
            <a:picLocks noChangeAspect="1" noChangeArrowheads="1"/>
          </p:cNvPicPr>
          <p:nvPr/>
        </p:nvPicPr>
        <p:blipFill>
          <a:blip r:embed="rId4" cstate="print"/>
          <a:srcRect/>
          <a:stretch>
            <a:fillRect/>
          </a:stretch>
        </p:blipFill>
        <p:spPr bwMode="auto">
          <a:xfrm>
            <a:off x="3429000" y="8534400"/>
            <a:ext cx="3238500" cy="457200"/>
          </a:xfrm>
          <a:prstGeom prst="rect">
            <a:avLst/>
          </a:prstGeom>
          <a:noFill/>
          <a:ln w="9525">
            <a:noFill/>
            <a:miter lim="800000"/>
            <a:headEnd/>
            <a:tailEnd/>
          </a:ln>
        </p:spPr>
      </p:pic>
      <p:sp>
        <p:nvSpPr>
          <p:cNvPr id="10" name="Rectangle 9"/>
          <p:cNvSpPr/>
          <p:nvPr/>
        </p:nvSpPr>
        <p:spPr>
          <a:xfrm>
            <a:off x="140432" y="6283910"/>
            <a:ext cx="6553200" cy="2631490"/>
          </a:xfrm>
          <a:prstGeom prst="rect">
            <a:avLst/>
          </a:prstGeom>
        </p:spPr>
        <p:txBody>
          <a:bodyPr wrap="square">
            <a:spAutoFit/>
          </a:bodyPr>
          <a:lstStyle/>
          <a:p>
            <a:pPr>
              <a:buNone/>
            </a:pPr>
            <a:r>
              <a:rPr lang="en-US" sz="1100" dirty="0" smtClean="0">
                <a:latin typeface="Times New Roman" pitchFamily="18" charset="0"/>
                <a:cs typeface="Times New Roman" pitchFamily="18" charset="0"/>
              </a:rPr>
              <a:t>Dear Friends and Family,</a:t>
            </a:r>
          </a:p>
          <a:p>
            <a:pPr>
              <a:buNone/>
            </a:pPr>
            <a:r>
              <a:rPr lang="en-US" sz="1100" dirty="0">
                <a:latin typeface="Times New Roman" pitchFamily="18" charset="0"/>
                <a:cs typeface="Times New Roman" pitchFamily="18" charset="0"/>
              </a:rPr>
              <a:t> </a:t>
            </a:r>
            <a:r>
              <a:rPr lang="en-US" sz="1100" dirty="0" smtClean="0">
                <a:latin typeface="Times New Roman" pitchFamily="18" charset="0"/>
                <a:cs typeface="Times New Roman" pitchFamily="18" charset="0"/>
              </a:rPr>
              <a:t>    </a:t>
            </a:r>
            <a:r>
              <a:rPr lang="en-US" sz="1100" dirty="0" smtClean="0">
                <a:latin typeface="Times New Roman" pitchFamily="18" charset="0"/>
                <a:cs typeface="Times New Roman" pitchFamily="18" charset="0"/>
              </a:rPr>
              <a:t>Merry Christmas from Cedar </a:t>
            </a:r>
            <a:r>
              <a:rPr lang="en-US" sz="1100" dirty="0" smtClean="0">
                <a:latin typeface="Times New Roman" pitchFamily="18" charset="0"/>
                <a:cs typeface="Times New Roman" pitchFamily="18" charset="0"/>
              </a:rPr>
              <a:t>City. </a:t>
            </a:r>
            <a:r>
              <a:rPr lang="en-US" sz="1100" dirty="0" smtClean="0">
                <a:latin typeface="Times New Roman" pitchFamily="18" charset="0"/>
                <a:cs typeface="Times New Roman" pitchFamily="18" charset="0"/>
              </a:rPr>
              <a:t>The background photo shows our house at night and our first lights on </a:t>
            </a:r>
            <a:r>
              <a:rPr lang="en-US" sz="1100" dirty="0" smtClean="0">
                <a:latin typeface="Times New Roman" pitchFamily="18" charset="0"/>
                <a:cs typeface="Times New Roman" pitchFamily="18" charset="0"/>
              </a:rPr>
              <a:t>the tree in the back yard. Our kids and grandkids are our presents. The photos </a:t>
            </a:r>
            <a:r>
              <a:rPr lang="en-US" sz="1100" dirty="0">
                <a:latin typeface="Times New Roman" pitchFamily="18" charset="0"/>
                <a:cs typeface="Times New Roman" pitchFamily="18" charset="0"/>
              </a:rPr>
              <a:t>start upper left and go to the </a:t>
            </a:r>
            <a:r>
              <a:rPr lang="en-US" sz="1100" dirty="0" smtClean="0">
                <a:latin typeface="Times New Roman" pitchFamily="18" charset="0"/>
                <a:cs typeface="Times New Roman" pitchFamily="18" charset="0"/>
              </a:rPr>
              <a:t>right, then downward. </a:t>
            </a:r>
            <a:r>
              <a:rPr lang="en-US" sz="1100" dirty="0">
                <a:latin typeface="Times New Roman" pitchFamily="18" charset="0"/>
                <a:cs typeface="Times New Roman" pitchFamily="18" charset="0"/>
              </a:rPr>
              <a:t>We </a:t>
            </a:r>
            <a:r>
              <a:rPr lang="en-US" sz="1100" dirty="0" smtClean="0">
                <a:latin typeface="Times New Roman" pitchFamily="18" charset="0"/>
                <a:cs typeface="Times New Roman" pitchFamily="18" charset="0"/>
              </a:rPr>
              <a:t>enjoyed </a:t>
            </a:r>
            <a:r>
              <a:rPr lang="en-US" sz="1100" dirty="0" smtClean="0">
                <a:latin typeface="Times New Roman" pitchFamily="18" charset="0"/>
                <a:cs typeface="Times New Roman" pitchFamily="18" charset="0"/>
              </a:rPr>
              <a:t>our “penthouse” </a:t>
            </a:r>
            <a:r>
              <a:rPr lang="en-US" sz="1100" dirty="0" smtClean="0">
                <a:latin typeface="Times New Roman" pitchFamily="18" charset="0"/>
                <a:cs typeface="Times New Roman" pitchFamily="18" charset="0"/>
              </a:rPr>
              <a:t>for a year, along with Andrea’s Valentine ball. We </a:t>
            </a:r>
            <a:r>
              <a:rPr lang="en-US" sz="1100" dirty="0" smtClean="0">
                <a:latin typeface="Times New Roman" pitchFamily="18" charset="0"/>
                <a:cs typeface="Times New Roman" pitchFamily="18" charset="0"/>
              </a:rPr>
              <a:t>said goodbye to the deer and the pigs, with </a:t>
            </a:r>
            <a:r>
              <a:rPr lang="en-US" sz="1100" dirty="0" err="1" smtClean="0">
                <a:latin typeface="Times New Roman" pitchFamily="18" charset="0"/>
                <a:cs typeface="Times New Roman" pitchFamily="18" charset="0"/>
              </a:rPr>
              <a:t>Roice’s</a:t>
            </a:r>
            <a:r>
              <a:rPr lang="en-US" sz="1100" dirty="0" smtClean="0">
                <a:latin typeface="Times New Roman" pitchFamily="18" charset="0"/>
                <a:cs typeface="Times New Roman" pitchFamily="18" charset="0"/>
              </a:rPr>
              <a:t> farewell </a:t>
            </a:r>
            <a:r>
              <a:rPr lang="en-US" sz="1100" dirty="0" smtClean="0">
                <a:latin typeface="Times New Roman" pitchFamily="18" charset="0"/>
                <a:cs typeface="Times New Roman" pitchFamily="18" charset="0"/>
              </a:rPr>
              <a:t>concert at Ken Turner’s studio</a:t>
            </a:r>
            <a:r>
              <a:rPr lang="en-US" sz="1100" dirty="0" smtClean="0">
                <a:latin typeface="Times New Roman" pitchFamily="18" charset="0"/>
                <a:cs typeface="Times New Roman" pitchFamily="18" charset="0"/>
              </a:rPr>
              <a:t>. </a:t>
            </a:r>
            <a:r>
              <a:rPr lang="en-US" sz="1100" dirty="0" smtClean="0">
                <a:latin typeface="Times New Roman" pitchFamily="18" charset="0"/>
                <a:cs typeface="Times New Roman" pitchFamily="18" charset="0"/>
              </a:rPr>
              <a:t>Roice </a:t>
            </a:r>
            <a:r>
              <a:rPr lang="en-US" sz="1100" dirty="0">
                <a:latin typeface="Times New Roman" pitchFamily="18" charset="0"/>
                <a:cs typeface="Times New Roman" pitchFamily="18" charset="0"/>
              </a:rPr>
              <a:t>sings in the Master singers, and we both sang in The Messiah. Ben, </a:t>
            </a:r>
            <a:r>
              <a:rPr lang="en-US" sz="1100" dirty="0" smtClean="0">
                <a:latin typeface="Times New Roman" pitchFamily="18" charset="0"/>
                <a:cs typeface="Times New Roman" pitchFamily="18" charset="0"/>
              </a:rPr>
              <a:t>Ashley (not pictured), </a:t>
            </a:r>
            <a:r>
              <a:rPr lang="en-US" sz="1100" dirty="0">
                <a:latin typeface="Times New Roman" pitchFamily="18" charset="0"/>
                <a:cs typeface="Times New Roman" pitchFamily="18" charset="0"/>
              </a:rPr>
              <a:t>and Matt joined Sara, Tim, and Roice in Austin for a family lunch. Heather </a:t>
            </a:r>
            <a:r>
              <a:rPr lang="en-US" sz="1100" dirty="0" smtClean="0">
                <a:latin typeface="Times New Roman" pitchFamily="18" charset="0"/>
                <a:cs typeface="Times New Roman" pitchFamily="18" charset="0"/>
              </a:rPr>
              <a:t>came and raced in </a:t>
            </a:r>
            <a:r>
              <a:rPr lang="en-US" sz="1100" dirty="0" smtClean="0">
                <a:latin typeface="Times New Roman" pitchFamily="18" charset="0"/>
                <a:cs typeface="Times New Roman" pitchFamily="18" charset="0"/>
              </a:rPr>
              <a:t>Cedar City. We </a:t>
            </a:r>
            <a:r>
              <a:rPr lang="en-US" sz="1100" dirty="0">
                <a:latin typeface="Times New Roman" pitchFamily="18" charset="0"/>
                <a:cs typeface="Times New Roman" pitchFamily="18" charset="0"/>
              </a:rPr>
              <a:t>enjoy being close to Mom Shirts. </a:t>
            </a:r>
            <a:r>
              <a:rPr lang="en-US" sz="1100" dirty="0" smtClean="0">
                <a:latin typeface="Times New Roman" pitchFamily="18" charset="0"/>
                <a:cs typeface="Times New Roman" pitchFamily="18" charset="0"/>
              </a:rPr>
              <a:t>We made it to two of Ethan’s hockey games in the Denver area. Chloe Grace joined Paul, Kate, Grant, Ella, Dallin, Quinton, and their Christmas decorated house. Rob had dinner with Dad and Melanie’s family in Houston. We miss getting together with Jared, Melanie, Colby, Taylor, Halle, </a:t>
            </a:r>
            <a:r>
              <a:rPr lang="en-US" sz="1100" dirty="0" err="1" smtClean="0">
                <a:latin typeface="Times New Roman" pitchFamily="18" charset="0"/>
                <a:cs typeface="Times New Roman" pitchFamily="18" charset="0"/>
              </a:rPr>
              <a:t>Avalyn</a:t>
            </a:r>
            <a:r>
              <a:rPr lang="en-US" sz="1100" dirty="0" smtClean="0">
                <a:latin typeface="Times New Roman" pitchFamily="18" charset="0"/>
                <a:cs typeface="Times New Roman" pitchFamily="18" charset="0"/>
              </a:rPr>
              <a:t>, and Kendall Wright weekly, but enjoyed Halle’s baptism and Great-Grandma Mabel. We were able to go to temple square with Rachel, Garrett, and Gwen Olson and Joshua, Audrey, Sophie, Isabella, and Lauren Waldron to see the Christmas lights.  </a:t>
            </a:r>
          </a:p>
          <a:p>
            <a:pPr>
              <a:buNone/>
            </a:pPr>
            <a:r>
              <a:rPr lang="en-US" sz="1100" dirty="0" smtClean="0">
                <a:latin typeface="Times New Roman" pitchFamily="18" charset="0"/>
                <a:cs typeface="Times New Roman" pitchFamily="18" charset="0"/>
              </a:rPr>
              <a:t>     We </a:t>
            </a:r>
            <a:r>
              <a:rPr lang="en-US" sz="1100" dirty="0" smtClean="0">
                <a:latin typeface="Times New Roman" pitchFamily="18" charset="0"/>
                <a:cs typeface="Times New Roman" pitchFamily="18" charset="0"/>
              </a:rPr>
              <a:t>look forward to when you visit us </a:t>
            </a:r>
            <a:r>
              <a:rPr lang="en-US" sz="1100" dirty="0" smtClean="0">
                <a:latin typeface="Times New Roman" pitchFamily="18" charset="0"/>
                <a:cs typeface="Times New Roman" pitchFamily="18" charset="0"/>
              </a:rPr>
              <a:t>in Cedar.  </a:t>
            </a:r>
            <a:r>
              <a:rPr lang="en-US" sz="1100" dirty="0" smtClean="0">
                <a:latin typeface="Times New Roman" pitchFamily="18" charset="0"/>
                <a:cs typeface="Times New Roman" pitchFamily="18" charset="0"/>
              </a:rPr>
              <a:t>We hope &amp; pray you and yours are happy and full of joy this Christmas Season. </a:t>
            </a:r>
          </a:p>
          <a:p>
            <a:pPr>
              <a:buNone/>
            </a:pPr>
            <a:r>
              <a:rPr lang="en-US" sz="1100" dirty="0" smtClean="0">
                <a:latin typeface="Times New Roman" pitchFamily="18" charset="0"/>
                <a:cs typeface="Times New Roman" pitchFamily="18" charset="0"/>
              </a:rPr>
              <a:t>                                                             With Love,</a:t>
            </a:r>
            <a:endParaRPr lang="en-US" sz="11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rot="16200000">
            <a:off x="1356754" y="-1339768"/>
            <a:ext cx="4176754" cy="6856289"/>
          </a:xfrm>
          <a:prstGeom prst="rect">
            <a:avLst/>
          </a:prstGeom>
        </p:spPr>
      </p:pic>
      <p:pic>
        <p:nvPicPr>
          <p:cNvPr id="3" name="Picture 2"/>
          <p:cNvPicPr>
            <a:picLocks noChangeAspect="1"/>
          </p:cNvPicPr>
          <p:nvPr/>
        </p:nvPicPr>
        <p:blipFill>
          <a:blip r:embed="rId3"/>
          <a:stretch>
            <a:fillRect/>
          </a:stretch>
        </p:blipFill>
        <p:spPr>
          <a:xfrm>
            <a:off x="0" y="3724275"/>
            <a:ext cx="6858000" cy="5419725"/>
          </a:xfrm>
          <a:prstGeom prst="rect">
            <a:avLst/>
          </a:prstGeom>
        </p:spPr>
      </p:pic>
      <p:sp>
        <p:nvSpPr>
          <p:cNvPr id="2" name="Title 1"/>
          <p:cNvSpPr>
            <a:spLocks noGrp="1"/>
          </p:cNvSpPr>
          <p:nvPr>
            <p:ph type="title"/>
          </p:nvPr>
        </p:nvSpPr>
        <p:spPr>
          <a:xfrm rot="16200000">
            <a:off x="-1624466" y="4003650"/>
            <a:ext cx="4267200" cy="984299"/>
          </a:xfrm>
          <a:effectLst>
            <a:outerShdw blurRad="38100" dist="50800" dir="5400000" algn="ctr" rotWithShape="0">
              <a:srgbClr val="00FF00"/>
            </a:outerShdw>
          </a:effectLst>
        </p:spPr>
        <p:txBody>
          <a:bodyPr>
            <a:normAutofit fontScale="90000"/>
          </a:bodyPr>
          <a:lstStyle/>
          <a:p>
            <a:r>
              <a:rPr lang="en-US" sz="3600" dirty="0" smtClean="0">
                <a:solidFill>
                  <a:srgbClr val="FF0000"/>
                </a:solidFill>
                <a:effectLst>
                  <a:outerShdw blurRad="38100" dist="38100" dir="2700000" algn="tl">
                    <a:srgbClr val="009900">
                      <a:alpha val="50000"/>
                    </a:srgbClr>
                  </a:outerShdw>
                </a:effectLst>
              </a:rPr>
              <a:t>Christmas 2014</a:t>
            </a:r>
            <a:br>
              <a:rPr lang="en-US" sz="3600" dirty="0" smtClean="0">
                <a:solidFill>
                  <a:srgbClr val="FF0000"/>
                </a:solidFill>
                <a:effectLst>
                  <a:outerShdw blurRad="38100" dist="38100" dir="2700000" algn="tl">
                    <a:srgbClr val="009900">
                      <a:alpha val="50000"/>
                    </a:srgbClr>
                  </a:outerShdw>
                </a:effectLst>
              </a:rPr>
            </a:br>
            <a:r>
              <a:rPr lang="en-US" sz="3600" dirty="0" smtClean="0">
                <a:solidFill>
                  <a:srgbClr val="FF0000"/>
                </a:solidFill>
                <a:effectLst>
                  <a:outerShdw blurRad="38100" dist="38100" dir="2700000" algn="tl">
                    <a:srgbClr val="009900">
                      <a:alpha val="50000"/>
                    </a:srgbClr>
                  </a:outerShdw>
                </a:effectLst>
              </a:rPr>
              <a:t>Cedar City, Utah</a:t>
            </a:r>
            <a:endParaRPr lang="en-US" sz="3600" dirty="0">
              <a:solidFill>
                <a:srgbClr val="FF0000"/>
              </a:solidFill>
              <a:effectLst>
                <a:outerShdw blurRad="38100" dist="38100" dir="2700000" algn="tl">
                  <a:srgbClr val="009900">
                    <a:alpha val="50000"/>
                  </a:srgbClr>
                </a:outerShdw>
              </a:effectLst>
            </a:endParaRPr>
          </a:p>
        </p:txBody>
      </p:sp>
      <p:pic>
        <p:nvPicPr>
          <p:cNvPr id="8" name="Picture 7"/>
          <p:cNvPicPr>
            <a:picLocks noChangeAspect="1"/>
          </p:cNvPicPr>
          <p:nvPr/>
        </p:nvPicPr>
        <p:blipFill>
          <a:blip r:embed="rId4">
            <a:clrChange>
              <a:clrFrom>
                <a:srgbClr val="010101"/>
              </a:clrFrom>
              <a:clrTo>
                <a:srgbClr val="010101">
                  <a:alpha val="0"/>
                </a:srgbClr>
              </a:clrTo>
            </a:clrChange>
          </a:blip>
          <a:stretch>
            <a:fillRect/>
          </a:stretch>
        </p:blipFill>
        <p:spPr>
          <a:xfrm rot="16200000">
            <a:off x="2626450" y="4236924"/>
            <a:ext cx="3589566" cy="2447253"/>
          </a:xfrm>
          <a:prstGeom prst="rect">
            <a:avLst/>
          </a:prstGeom>
        </p:spPr>
      </p:pic>
      <p:pic>
        <p:nvPicPr>
          <p:cNvPr id="12" name="Picture 11"/>
          <p:cNvPicPr>
            <a:picLocks noChangeAspect="1"/>
          </p:cNvPicPr>
          <p:nvPr/>
        </p:nvPicPr>
        <p:blipFill>
          <a:blip r:embed="rId5"/>
          <a:stretch>
            <a:fillRect/>
          </a:stretch>
        </p:blipFill>
        <p:spPr>
          <a:xfrm rot="16200000">
            <a:off x="2181557" y="2112709"/>
            <a:ext cx="782603" cy="976783"/>
          </a:xfrm>
          <a:prstGeom prst="rect">
            <a:avLst/>
          </a:prstGeom>
          <a:ln>
            <a:solidFill>
              <a:srgbClr val="FFFF00"/>
            </a:solidFill>
          </a:ln>
        </p:spPr>
      </p:pic>
      <p:pic>
        <p:nvPicPr>
          <p:cNvPr id="14" name="Picture 13"/>
          <p:cNvPicPr>
            <a:picLocks noChangeAspect="1"/>
          </p:cNvPicPr>
          <p:nvPr/>
        </p:nvPicPr>
        <p:blipFill>
          <a:blip r:embed="rId6">
            <a:clrChange>
              <a:clrFrom>
                <a:srgbClr val="000000"/>
              </a:clrFrom>
              <a:clrTo>
                <a:srgbClr val="000000">
                  <a:alpha val="0"/>
                </a:srgbClr>
              </a:clrTo>
            </a:clrChange>
          </a:blip>
          <a:stretch>
            <a:fillRect/>
          </a:stretch>
        </p:blipFill>
        <p:spPr>
          <a:xfrm>
            <a:off x="3050316" y="7929368"/>
            <a:ext cx="1641966" cy="1203708"/>
          </a:xfrm>
          <a:prstGeom prst="rect">
            <a:avLst/>
          </a:prstGeom>
        </p:spPr>
      </p:pic>
      <p:pic>
        <p:nvPicPr>
          <p:cNvPr id="16" name="Picture 15"/>
          <p:cNvPicPr>
            <a:picLocks noChangeAspect="1"/>
          </p:cNvPicPr>
          <p:nvPr/>
        </p:nvPicPr>
        <p:blipFill>
          <a:blip r:embed="rId7"/>
          <a:stretch>
            <a:fillRect/>
          </a:stretch>
        </p:blipFill>
        <p:spPr>
          <a:xfrm rot="16200000">
            <a:off x="-682140" y="715170"/>
            <a:ext cx="2382545" cy="984295"/>
          </a:xfrm>
          <a:prstGeom prst="rect">
            <a:avLst/>
          </a:prstGeom>
          <a:ln>
            <a:solidFill>
              <a:srgbClr val="FFFF00"/>
            </a:solidFill>
          </a:ln>
        </p:spPr>
      </p:pic>
      <p:pic>
        <p:nvPicPr>
          <p:cNvPr id="17" name="Picture 16"/>
          <p:cNvPicPr>
            <a:picLocks noChangeAspect="1"/>
          </p:cNvPicPr>
          <p:nvPr/>
        </p:nvPicPr>
        <p:blipFill>
          <a:blip r:embed="rId8"/>
          <a:stretch>
            <a:fillRect/>
          </a:stretch>
        </p:blipFill>
        <p:spPr>
          <a:xfrm rot="16200000">
            <a:off x="714730" y="8374784"/>
            <a:ext cx="854023" cy="662560"/>
          </a:xfrm>
          <a:prstGeom prst="rect">
            <a:avLst/>
          </a:prstGeom>
          <a:ln>
            <a:solidFill>
              <a:srgbClr val="FFFF00"/>
            </a:solidFill>
          </a:ln>
        </p:spPr>
      </p:pic>
      <p:pic>
        <p:nvPicPr>
          <p:cNvPr id="18" name="Picture 17"/>
          <p:cNvPicPr>
            <a:picLocks noChangeAspect="1"/>
          </p:cNvPicPr>
          <p:nvPr/>
        </p:nvPicPr>
        <p:blipFill>
          <a:blip r:embed="rId9"/>
          <a:stretch>
            <a:fillRect/>
          </a:stretch>
        </p:blipFill>
        <p:spPr>
          <a:xfrm rot="16200000">
            <a:off x="-30192" y="8309246"/>
            <a:ext cx="854022" cy="793637"/>
          </a:xfrm>
          <a:prstGeom prst="rect">
            <a:avLst/>
          </a:prstGeom>
          <a:ln>
            <a:solidFill>
              <a:srgbClr val="FFFF00"/>
            </a:solidFill>
          </a:ln>
        </p:spPr>
      </p:pic>
      <p:pic>
        <p:nvPicPr>
          <p:cNvPr id="19" name="Picture 18"/>
          <p:cNvPicPr>
            <a:picLocks noChangeAspect="1"/>
          </p:cNvPicPr>
          <p:nvPr/>
        </p:nvPicPr>
        <p:blipFill>
          <a:blip r:embed="rId10"/>
          <a:stretch>
            <a:fillRect/>
          </a:stretch>
        </p:blipFill>
        <p:spPr>
          <a:xfrm rot="16200000">
            <a:off x="334393" y="7140422"/>
            <a:ext cx="804237" cy="1473022"/>
          </a:xfrm>
          <a:prstGeom prst="rect">
            <a:avLst/>
          </a:prstGeom>
          <a:ln>
            <a:solidFill>
              <a:srgbClr val="FFFF00"/>
            </a:solidFill>
          </a:ln>
        </p:spPr>
      </p:pic>
      <p:pic>
        <p:nvPicPr>
          <p:cNvPr id="20" name="Picture 19"/>
          <p:cNvPicPr>
            <a:picLocks noChangeAspect="1"/>
          </p:cNvPicPr>
          <p:nvPr/>
        </p:nvPicPr>
        <p:blipFill>
          <a:blip r:embed="rId11"/>
          <a:stretch>
            <a:fillRect/>
          </a:stretch>
        </p:blipFill>
        <p:spPr>
          <a:xfrm rot="16200000">
            <a:off x="1801016" y="7951060"/>
            <a:ext cx="854022" cy="1510005"/>
          </a:xfrm>
          <a:prstGeom prst="rect">
            <a:avLst/>
          </a:prstGeom>
          <a:ln>
            <a:solidFill>
              <a:srgbClr val="FFFF00"/>
            </a:solidFill>
          </a:ln>
        </p:spPr>
      </p:pic>
      <p:pic>
        <p:nvPicPr>
          <p:cNvPr id="21" name="Picture 20"/>
          <p:cNvPicPr>
            <a:picLocks noChangeAspect="1"/>
          </p:cNvPicPr>
          <p:nvPr/>
        </p:nvPicPr>
        <p:blipFill>
          <a:blip r:embed="rId12"/>
          <a:stretch>
            <a:fillRect/>
          </a:stretch>
        </p:blipFill>
        <p:spPr>
          <a:xfrm rot="16200000">
            <a:off x="2191278" y="2879371"/>
            <a:ext cx="752230" cy="965849"/>
          </a:xfrm>
          <a:prstGeom prst="rect">
            <a:avLst/>
          </a:prstGeom>
          <a:ln>
            <a:solidFill>
              <a:srgbClr val="FFFF00"/>
            </a:solidFill>
          </a:ln>
        </p:spPr>
      </p:pic>
      <p:pic>
        <p:nvPicPr>
          <p:cNvPr id="15" name="Picture 14"/>
          <p:cNvPicPr>
            <a:picLocks noChangeAspect="1"/>
          </p:cNvPicPr>
          <p:nvPr/>
        </p:nvPicPr>
        <p:blipFill>
          <a:blip r:embed="rId13"/>
          <a:stretch>
            <a:fillRect/>
          </a:stretch>
        </p:blipFill>
        <p:spPr>
          <a:xfrm rot="16200000">
            <a:off x="4175726" y="7626121"/>
            <a:ext cx="1808370" cy="1066799"/>
          </a:xfrm>
          <a:prstGeom prst="rect">
            <a:avLst/>
          </a:prstGeom>
          <a:ln w="19050">
            <a:solidFill>
              <a:srgbClr val="FFFF00"/>
            </a:solidFill>
          </a:ln>
        </p:spPr>
      </p:pic>
      <p:pic>
        <p:nvPicPr>
          <p:cNvPr id="11" name="Picture 10"/>
          <p:cNvPicPr>
            <a:picLocks noChangeAspect="1"/>
          </p:cNvPicPr>
          <p:nvPr/>
        </p:nvPicPr>
        <p:blipFill>
          <a:blip r:embed="rId14"/>
          <a:stretch>
            <a:fillRect/>
          </a:stretch>
        </p:blipFill>
        <p:spPr>
          <a:xfrm rot="16200000">
            <a:off x="-264485" y="3207177"/>
            <a:ext cx="3604610" cy="1028562"/>
          </a:xfrm>
          <a:prstGeom prst="rect">
            <a:avLst/>
          </a:prstGeom>
          <a:ln>
            <a:solidFill>
              <a:srgbClr val="FFFF00"/>
            </a:solidFill>
          </a:ln>
        </p:spPr>
      </p:pic>
      <p:pic>
        <p:nvPicPr>
          <p:cNvPr id="10" name="Picture 9"/>
          <p:cNvPicPr>
            <a:picLocks noChangeAspect="1"/>
          </p:cNvPicPr>
          <p:nvPr/>
        </p:nvPicPr>
        <p:blipFill>
          <a:blip r:embed="rId15"/>
          <a:stretch>
            <a:fillRect/>
          </a:stretch>
        </p:blipFill>
        <p:spPr>
          <a:xfrm rot="16200000">
            <a:off x="3525227" y="5790267"/>
            <a:ext cx="5401691" cy="1174544"/>
          </a:xfrm>
          <a:prstGeom prst="rect">
            <a:avLst/>
          </a:prstGeom>
          <a:ln w="19050">
            <a:solidFill>
              <a:srgbClr val="FFFF00"/>
            </a:solidFill>
          </a:ln>
        </p:spPr>
      </p:pic>
      <p:pic>
        <p:nvPicPr>
          <p:cNvPr id="22" name="Picture 21"/>
          <p:cNvPicPr>
            <a:picLocks noChangeAspect="1"/>
          </p:cNvPicPr>
          <p:nvPr/>
        </p:nvPicPr>
        <p:blipFill>
          <a:blip r:embed="rId16">
            <a:clrChange>
              <a:clrFrom>
                <a:srgbClr val="000000"/>
              </a:clrFrom>
              <a:clrTo>
                <a:srgbClr val="000000">
                  <a:alpha val="0"/>
                </a:srgbClr>
              </a:clrTo>
            </a:clrChange>
          </a:blip>
          <a:stretch>
            <a:fillRect/>
          </a:stretch>
        </p:blipFill>
        <p:spPr>
          <a:xfrm rot="12151441">
            <a:off x="213717" y="6240588"/>
            <a:ext cx="1119424" cy="953221"/>
          </a:xfrm>
          <a:prstGeom prst="rect">
            <a:avLst/>
          </a:prstGeom>
        </p:spPr>
      </p:pic>
    </p:spTree>
    <p:extLst>
      <p:ext uri="{BB962C8B-B14F-4D97-AF65-F5344CB8AC3E}">
        <p14:creationId xmlns:p14="http://schemas.microsoft.com/office/powerpoint/2010/main" val="2583248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4055</TotalTime>
  <Words>330</Words>
  <Application>Microsoft Office PowerPoint</Application>
  <PresentationFormat>On-screen Show (4:3)</PresentationFormat>
  <Paragraphs>17</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Office Theme</vt:lpstr>
      <vt:lpstr>PowerPoint Presentation</vt:lpstr>
      <vt:lpstr>Christmas 2014 Cedar City, Utah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Roice Nelson</cp:lastModifiedBy>
  <cp:revision>47</cp:revision>
  <cp:lastPrinted>2014-12-14T23:14:09Z</cp:lastPrinted>
  <dcterms:created xsi:type="dcterms:W3CDTF">2011-12-17T22:43:14Z</dcterms:created>
  <dcterms:modified xsi:type="dcterms:W3CDTF">2014-12-15T04:41:43Z</dcterms:modified>
</cp:coreProperties>
</file>