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6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0" tIns="47110" rIns="94220" bIns="47110"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0" tIns="47110" rIns="94220" bIns="47110" rtlCol="0"/>
          <a:lstStyle>
            <a:lvl1pPr algn="r">
              <a:defRPr sz="1200"/>
            </a:lvl1pPr>
          </a:lstStyle>
          <a:p>
            <a:fld id="{E9A4AD5A-F015-404C-BEA3-28D15767F5E1}" type="datetimeFigureOut">
              <a:rPr lang="en-US" smtClean="0"/>
              <a:pPr/>
              <a:t>12/9/2013</a:t>
            </a:fld>
            <a:endParaRPr lang="en-US"/>
          </a:p>
        </p:txBody>
      </p:sp>
      <p:sp>
        <p:nvSpPr>
          <p:cNvPr id="4" name="Slide Image Placeholder 3"/>
          <p:cNvSpPr>
            <a:spLocks noGrp="1" noRot="1" noChangeAspect="1"/>
          </p:cNvSpPr>
          <p:nvPr>
            <p:ph type="sldImg" idx="2"/>
          </p:nvPr>
        </p:nvSpPr>
        <p:spPr>
          <a:xfrm>
            <a:off x="2232025" y="703263"/>
            <a:ext cx="2638425" cy="3521075"/>
          </a:xfrm>
          <a:prstGeom prst="rect">
            <a:avLst/>
          </a:prstGeom>
          <a:noFill/>
          <a:ln w="12700">
            <a:solidFill>
              <a:prstClr val="black"/>
            </a:solidFill>
          </a:ln>
        </p:spPr>
        <p:txBody>
          <a:bodyPr vert="horz" lIns="94220" tIns="47110" rIns="94220" bIns="47110"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0" tIns="47110" rIns="94220" bIns="471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0" tIns="47110" rIns="94220"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0" tIns="47110" rIns="94220" bIns="47110" rtlCol="0" anchor="b"/>
          <a:lstStyle>
            <a:lvl1pPr algn="r">
              <a:defRPr sz="1200"/>
            </a:lvl1pPr>
          </a:lstStyle>
          <a:p>
            <a:fld id="{38B2AFB3-E0E9-41FD-8A9C-10C85AE8B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12/9/2013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1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flickr.com/photos/100185671@N04/set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8600"/>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3"/>
              </a:rPr>
              <a:t>http://</a:t>
            </a:r>
            <a:r>
              <a:rPr lang="en-US" sz="1200" dirty="0" smtClean="0">
                <a:latin typeface="Times New Roman" pitchFamily="18" charset="0"/>
                <a:cs typeface="Times New Roman" pitchFamily="18" charset="0"/>
                <a:hlinkClick r:id="rId3"/>
              </a:rPr>
              <a:t>www.walden3d.com/photos/Christmas/Christmas_Cards/2013_Christmas_Card</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228600" y="3200400"/>
            <a:ext cx="1933030" cy="1446550"/>
          </a:xfrm>
          <a:prstGeom prst="rect">
            <a:avLst/>
          </a:prstGeom>
          <a:noFill/>
        </p:spPr>
        <p:txBody>
          <a:bodyPr wrap="none" rtlCol="0">
            <a:spAutoFit/>
          </a:bodyPr>
          <a:lstStyle/>
          <a:p>
            <a:pPr algn="ctr"/>
            <a:r>
              <a:rPr lang="en-US" sz="1400" b="1" dirty="0"/>
              <a:t>H. Roice Nelson, Jr. &amp;</a:t>
            </a:r>
          </a:p>
          <a:p>
            <a:pPr algn="ctr"/>
            <a:r>
              <a:rPr lang="en-US" sz="1400" b="1" dirty="0"/>
              <a:t>Andrea Shirts Nelson</a:t>
            </a:r>
          </a:p>
          <a:p>
            <a:pPr algn="ctr"/>
            <a:r>
              <a:rPr lang="en-US" sz="1200" b="1" dirty="0" smtClean="0"/>
              <a:t>529 Barker </a:t>
            </a:r>
            <a:r>
              <a:rPr lang="en-US" sz="1200" b="1" dirty="0" err="1" smtClean="0"/>
              <a:t>Clodine</a:t>
            </a:r>
            <a:r>
              <a:rPr lang="en-US" sz="1200" b="1" dirty="0" smtClean="0"/>
              <a:t> #18304</a:t>
            </a:r>
            <a:endParaRPr lang="en-US" sz="1200" b="1" dirty="0"/>
          </a:p>
          <a:p>
            <a:pPr algn="ctr"/>
            <a:r>
              <a:rPr lang="en-US" sz="1200" b="1" dirty="0"/>
              <a:t>Houston, TX </a:t>
            </a:r>
            <a:r>
              <a:rPr lang="en-US" sz="1200" b="1" dirty="0" smtClean="0"/>
              <a:t>77094</a:t>
            </a:r>
          </a:p>
          <a:p>
            <a:pPr algn="ctr"/>
            <a:r>
              <a:rPr lang="en-US" sz="1200" dirty="0" smtClean="0"/>
              <a:t>or</a:t>
            </a:r>
          </a:p>
          <a:p>
            <a:pPr algn="ctr"/>
            <a:r>
              <a:rPr lang="en-US" sz="1200" b="1" dirty="0" smtClean="0"/>
              <a:t>2155 West 700 South #31</a:t>
            </a:r>
          </a:p>
          <a:p>
            <a:pPr algn="ctr"/>
            <a:r>
              <a:rPr lang="en-US" sz="1200" b="1" dirty="0" smtClean="0"/>
              <a:t>Cedar City, UT 84720</a:t>
            </a:r>
            <a:endParaRPr lang="en-US" sz="1200" b="1" dirty="0"/>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429000" y="8534400"/>
            <a:ext cx="3238500" cy="457200"/>
          </a:xfrm>
          <a:prstGeom prst="rect">
            <a:avLst/>
          </a:prstGeom>
          <a:noFill/>
          <a:ln w="9525">
            <a:noFill/>
            <a:miter lim="800000"/>
            <a:headEnd/>
            <a:tailEnd/>
          </a:ln>
        </p:spPr>
      </p:pic>
      <p:sp>
        <p:nvSpPr>
          <p:cNvPr id="10" name="Rectangle 9"/>
          <p:cNvSpPr/>
          <p:nvPr/>
        </p:nvSpPr>
        <p:spPr>
          <a:xfrm>
            <a:off x="140432" y="6121400"/>
            <a:ext cx="6553200" cy="2862322"/>
          </a:xfrm>
          <a:prstGeom prst="rect">
            <a:avLst/>
          </a:prstGeom>
        </p:spPr>
        <p:txBody>
          <a:bodyPr wrap="square">
            <a:spAutoFit/>
          </a:bodyPr>
          <a:lstStyle/>
          <a:p>
            <a:pPr>
              <a:buNone/>
            </a:pPr>
            <a:r>
              <a:rPr lang="en-US" sz="1200" dirty="0" smtClean="0">
                <a:latin typeface="Times New Roman" pitchFamily="18" charset="0"/>
                <a:cs typeface="Times New Roman" pitchFamily="18" charset="0"/>
              </a:rPr>
              <a:t>Dear Friends and Family,</a:t>
            </a:r>
          </a:p>
          <a:p>
            <a:pPr>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Hello to all from </a:t>
            </a:r>
            <a:r>
              <a:rPr lang="en-US" sz="1200" dirty="0" smtClean="0">
                <a:latin typeface="Times New Roman" pitchFamily="18" charset="0"/>
                <a:cs typeface="Times New Roman" pitchFamily="18" charset="0"/>
              </a:rPr>
              <a:t>Houston and Cedar City.  Our year has been consumed selling our house </a:t>
            </a:r>
            <a:r>
              <a:rPr lang="en-US" sz="1200" dirty="0" smtClean="0">
                <a:latin typeface="Times New Roman" pitchFamily="18" charset="0"/>
                <a:cs typeface="Times New Roman" pitchFamily="18" charset="0"/>
              </a:rPr>
              <a:t>at 1307 Emerald Green (1) (2), moving (3) (4),  having a hawk see us off (5), looking forward to the view of the lake and the natatorium from our condo (6), losing the air conditioner between Ft. Stockton and Phoenix (7), unloading the truck in Utah, then flying back to Houston and setting up an apartment (8). We made two trips back to Cedar, where the dining room started off full of boxes (9), getting the 130 boxes with the history of Landmark , </a:t>
            </a:r>
            <a:r>
              <a:rPr lang="en-US" sz="1200" dirty="0" err="1" smtClean="0">
                <a:latin typeface="Times New Roman" pitchFamily="18" charset="0"/>
                <a:cs typeface="Times New Roman" pitchFamily="18" charset="0"/>
              </a:rPr>
              <a:t>HyperMedia</a:t>
            </a:r>
            <a:r>
              <a:rPr lang="en-US" sz="1200" dirty="0" smtClean="0">
                <a:latin typeface="Times New Roman" pitchFamily="18" charset="0"/>
                <a:cs typeface="Times New Roman" pitchFamily="18" charset="0"/>
              </a:rPr>
              <a:t>, etc. in the garage (10), putting down wood floors and settling into our new living room (11), having bookcases built and setting up an office (12), then welcoming a new grandbaby (Rachel and Garrett’s Gwendolyn Ivy Olson) while experiencing our first snow storm (13). We set up a flicker site for those of you interested in photos of our kids, grandkids, science camp, fall colors in Zion, etc. (</a:t>
            </a:r>
            <a:r>
              <a:rPr lang="en-US" sz="1200" dirty="0" smtClean="0">
                <a:latin typeface="Times New Roman" pitchFamily="18" charset="0"/>
                <a:cs typeface="Times New Roman" pitchFamily="18" charset="0"/>
                <a:hlinkClick r:id="rId5"/>
              </a:rPr>
              <a:t>http</a:t>
            </a:r>
            <a:r>
              <a:rPr lang="en-US" sz="1200" dirty="0" smtClean="0">
                <a:latin typeface="Times New Roman" pitchFamily="18" charset="0"/>
                <a:cs typeface="Times New Roman" pitchFamily="18" charset="0"/>
                <a:hlinkClick r:id="rId5"/>
              </a:rPr>
              <a:t>://www.flickr.com/photos/100185671@N04/sets</a:t>
            </a:r>
            <a:r>
              <a:rPr lang="en-US" sz="1200" dirty="0" smtClean="0">
                <a:latin typeface="Times New Roman" pitchFamily="18" charset="0"/>
                <a:cs typeface="Times New Roman" pitchFamily="18" charset="0"/>
                <a:hlinkClick r:id="rId5"/>
              </a:rPr>
              <a:t>/</a:t>
            </a:r>
            <a:r>
              <a:rPr lang="en-US" sz="1200" dirty="0" smtClean="0">
                <a:latin typeface="Times New Roman" pitchFamily="18" charset="0"/>
                <a:cs typeface="Times New Roman" pitchFamily="18" charset="0"/>
              </a:rPr>
              <a:t>). We really like our “penthouse” apartment with the lovely view (14) and our condo with the lovely sunsets (15). We look forward to when you visit us at either or both places.  </a:t>
            </a:r>
            <a:r>
              <a:rPr lang="en-US" sz="1200" dirty="0" smtClean="0">
                <a:latin typeface="Times New Roman" pitchFamily="18" charset="0"/>
                <a:cs typeface="Times New Roman" pitchFamily="18" charset="0"/>
              </a:rPr>
              <a:t>We </a:t>
            </a:r>
            <a:r>
              <a:rPr lang="en-US" sz="1200" dirty="0" smtClean="0">
                <a:latin typeface="Times New Roman" pitchFamily="18" charset="0"/>
                <a:cs typeface="Times New Roman" pitchFamily="18" charset="0"/>
              </a:rPr>
              <a:t>hope &amp; pray </a:t>
            </a:r>
            <a:r>
              <a:rPr lang="en-US" sz="1200" dirty="0" smtClean="0">
                <a:latin typeface="Times New Roman" pitchFamily="18" charset="0"/>
                <a:cs typeface="Times New Roman" pitchFamily="18" charset="0"/>
              </a:rPr>
              <a:t>you and yours </a:t>
            </a:r>
            <a:r>
              <a:rPr lang="en-US" sz="1200" dirty="0" smtClean="0">
                <a:latin typeface="Times New Roman" pitchFamily="18" charset="0"/>
                <a:cs typeface="Times New Roman" pitchFamily="18" charset="0"/>
              </a:rPr>
              <a:t>are happy </a:t>
            </a:r>
            <a:r>
              <a:rPr lang="en-US" sz="1200" dirty="0" smtClean="0">
                <a:latin typeface="Times New Roman" pitchFamily="18" charset="0"/>
                <a:cs typeface="Times New Roman" pitchFamily="18" charset="0"/>
              </a:rPr>
              <a:t>and full of joy </a:t>
            </a:r>
            <a:r>
              <a:rPr lang="en-US" sz="1200" dirty="0" smtClean="0">
                <a:latin typeface="Times New Roman" pitchFamily="18" charset="0"/>
                <a:cs typeface="Times New Roman" pitchFamily="18" charset="0"/>
              </a:rPr>
              <a:t>this </a:t>
            </a:r>
            <a:r>
              <a:rPr lang="en-US" sz="1200" dirty="0" smtClean="0">
                <a:latin typeface="Times New Roman" pitchFamily="18" charset="0"/>
                <a:cs typeface="Times New Roman" pitchFamily="18" charset="0"/>
              </a:rPr>
              <a:t>Christmas Season. </a:t>
            </a:r>
          </a:p>
          <a:p>
            <a:pPr>
              <a:buNone/>
            </a:pP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With Love,</a:t>
            </a:r>
            <a:endParaRPr lang="en-US" sz="1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2"/>
          <p:cNvPicPr>
            <a:picLocks noChangeAspect="1" noChangeArrowheads="1"/>
          </p:cNvPicPr>
          <p:nvPr/>
        </p:nvPicPr>
        <p:blipFill>
          <a:blip r:embed="rId2" cstate="print"/>
          <a:srcRect/>
          <a:stretch>
            <a:fillRect/>
          </a:stretch>
        </p:blipFill>
        <p:spPr bwMode="auto">
          <a:xfrm>
            <a:off x="77816" y="76200"/>
            <a:ext cx="3274984" cy="670206"/>
          </a:xfrm>
          <a:prstGeom prst="rect">
            <a:avLst/>
          </a:prstGeom>
          <a:noFill/>
          <a:ln w="9525">
            <a:noFill/>
            <a:miter lim="800000"/>
            <a:headEnd/>
            <a:tailEnd/>
          </a:ln>
        </p:spPr>
      </p:pic>
      <p:pic>
        <p:nvPicPr>
          <p:cNvPr id="122" name="Picture 16" descr="http://www.walden3d.com/photos/Family/1307_Emerald_Green/130429-0501_1307_Emerald_Green/130429_Back_Panorama.jpg"/>
          <p:cNvPicPr>
            <a:picLocks noChangeAspect="1" noChangeArrowheads="1"/>
          </p:cNvPicPr>
          <p:nvPr/>
        </p:nvPicPr>
        <p:blipFill>
          <a:blip r:embed="rId3" cstate="print"/>
          <a:srcRect/>
          <a:stretch>
            <a:fillRect/>
          </a:stretch>
        </p:blipFill>
        <p:spPr bwMode="auto">
          <a:xfrm>
            <a:off x="3452769" y="84402"/>
            <a:ext cx="3329031" cy="982398"/>
          </a:xfrm>
          <a:prstGeom prst="rect">
            <a:avLst/>
          </a:prstGeom>
          <a:noFill/>
        </p:spPr>
      </p:pic>
      <p:sp>
        <p:nvSpPr>
          <p:cNvPr id="61" name="TextBox 60"/>
          <p:cNvSpPr txBox="1"/>
          <p:nvPr/>
        </p:nvSpPr>
        <p:spPr>
          <a:xfrm>
            <a:off x="3023035" y="465138"/>
            <a:ext cx="250390" cy="246221"/>
          </a:xfrm>
          <a:prstGeom prst="rect">
            <a:avLst/>
          </a:prstGeom>
          <a:solidFill>
            <a:schemeClr val="bg1"/>
          </a:solidFill>
          <a:ln w="28575">
            <a:solidFill>
              <a:srgbClr val="00B050"/>
            </a:solidFill>
          </a:ln>
        </p:spPr>
        <p:txBody>
          <a:bodyPr wrap="none" rtlCol="0">
            <a:spAutoFit/>
          </a:bodyPr>
          <a:lstStyle/>
          <a:p>
            <a:r>
              <a:rPr lang="en-US" sz="1000" b="1" dirty="0" smtClean="0"/>
              <a:t>1</a:t>
            </a:r>
            <a:endParaRPr lang="en-US" sz="1000" b="1" dirty="0"/>
          </a:p>
        </p:txBody>
      </p:sp>
      <p:sp>
        <p:nvSpPr>
          <p:cNvPr id="62" name="TextBox 61"/>
          <p:cNvSpPr txBox="1"/>
          <p:nvPr/>
        </p:nvSpPr>
        <p:spPr>
          <a:xfrm>
            <a:off x="2200275" y="1328737"/>
            <a:ext cx="250390" cy="246221"/>
          </a:xfrm>
          <a:prstGeom prst="rect">
            <a:avLst/>
          </a:prstGeom>
          <a:solidFill>
            <a:schemeClr val="bg1"/>
          </a:solidFill>
          <a:ln w="28575">
            <a:solidFill>
              <a:srgbClr val="FF0000"/>
            </a:solidFill>
          </a:ln>
        </p:spPr>
        <p:txBody>
          <a:bodyPr wrap="none" rtlCol="0">
            <a:spAutoFit/>
          </a:bodyPr>
          <a:lstStyle/>
          <a:p>
            <a:r>
              <a:rPr lang="en-US" sz="1000" b="1" dirty="0" smtClean="0"/>
              <a:t>2</a:t>
            </a:r>
            <a:endParaRPr lang="en-US" sz="1000" b="1" dirty="0"/>
          </a:p>
        </p:txBody>
      </p:sp>
      <p:sp>
        <p:nvSpPr>
          <p:cNvPr id="66" name="TextBox 65"/>
          <p:cNvSpPr txBox="1"/>
          <p:nvPr/>
        </p:nvSpPr>
        <p:spPr>
          <a:xfrm>
            <a:off x="3517900" y="774700"/>
            <a:ext cx="250390" cy="246221"/>
          </a:xfrm>
          <a:prstGeom prst="rect">
            <a:avLst/>
          </a:prstGeom>
          <a:solidFill>
            <a:schemeClr val="bg1"/>
          </a:solidFill>
          <a:ln w="28575">
            <a:solidFill>
              <a:srgbClr val="FF0000"/>
            </a:solidFill>
          </a:ln>
        </p:spPr>
        <p:txBody>
          <a:bodyPr wrap="none" rtlCol="0">
            <a:spAutoFit/>
          </a:bodyPr>
          <a:lstStyle/>
          <a:p>
            <a:r>
              <a:rPr lang="en-US" sz="1000" b="1" dirty="0" smtClean="0"/>
              <a:t>2</a:t>
            </a:r>
            <a:endParaRPr lang="en-US" sz="1000" b="1" dirty="0"/>
          </a:p>
        </p:txBody>
      </p:sp>
      <p:sp>
        <p:nvSpPr>
          <p:cNvPr id="113" name="AutoShape 2"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 name="AutoShape 4"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 name="Picture 2" descr="http://www.walden3d.com/photos/Family/1307_Emerald_Green/130607-08_1307_Emerald_Loading_U-Haul/IMG_3284.jpg"/>
          <p:cNvPicPr>
            <a:picLocks noChangeAspect="1" noChangeArrowheads="1"/>
          </p:cNvPicPr>
          <p:nvPr/>
        </p:nvPicPr>
        <p:blipFill>
          <a:blip r:embed="rId4" cstate="print"/>
          <a:srcRect/>
          <a:stretch>
            <a:fillRect/>
          </a:stretch>
        </p:blipFill>
        <p:spPr bwMode="auto">
          <a:xfrm>
            <a:off x="76201" y="838200"/>
            <a:ext cx="1599596" cy="1066799"/>
          </a:xfrm>
          <a:prstGeom prst="rect">
            <a:avLst/>
          </a:prstGeom>
          <a:noFill/>
        </p:spPr>
      </p:pic>
      <p:pic>
        <p:nvPicPr>
          <p:cNvPr id="124" name="Picture 6" descr="http://www.walden3d.com/photos/Family/1307_Emerald_Green/130607-08_1307_Emerald_Loading_U-Haul/IMG_3306.jpg"/>
          <p:cNvPicPr>
            <a:picLocks noChangeAspect="1" noChangeArrowheads="1"/>
          </p:cNvPicPr>
          <p:nvPr/>
        </p:nvPicPr>
        <p:blipFill>
          <a:blip r:embed="rId5" cstate="print"/>
          <a:srcRect/>
          <a:stretch>
            <a:fillRect/>
          </a:stretch>
        </p:blipFill>
        <p:spPr bwMode="auto">
          <a:xfrm>
            <a:off x="1752600" y="837799"/>
            <a:ext cx="1600199" cy="1067201"/>
          </a:xfrm>
          <a:prstGeom prst="rect">
            <a:avLst/>
          </a:prstGeom>
          <a:noFill/>
        </p:spPr>
      </p:pic>
      <p:sp>
        <p:nvSpPr>
          <p:cNvPr id="63" name="TextBox 62"/>
          <p:cNvSpPr txBox="1"/>
          <p:nvPr/>
        </p:nvSpPr>
        <p:spPr>
          <a:xfrm>
            <a:off x="1765300" y="850900"/>
            <a:ext cx="250390" cy="246221"/>
          </a:xfrm>
          <a:prstGeom prst="rect">
            <a:avLst/>
          </a:prstGeom>
          <a:solidFill>
            <a:schemeClr val="bg1"/>
          </a:solidFill>
          <a:ln w="28575">
            <a:solidFill>
              <a:srgbClr val="FF0000"/>
            </a:solidFill>
          </a:ln>
        </p:spPr>
        <p:txBody>
          <a:bodyPr wrap="none" rtlCol="0">
            <a:spAutoFit/>
          </a:bodyPr>
          <a:lstStyle/>
          <a:p>
            <a:r>
              <a:rPr lang="en-US" sz="1000" b="1" dirty="0" smtClean="0"/>
              <a:t>4</a:t>
            </a:r>
            <a:endParaRPr lang="en-US" sz="1000" b="1" dirty="0"/>
          </a:p>
        </p:txBody>
      </p:sp>
      <p:pic>
        <p:nvPicPr>
          <p:cNvPr id="125" name="Picture 10" descr="http://www.walden3d.com/photos/Family/1307_Emerald_Green/130611-12_U-Haul_to_Utah_Pickerds/IMG_3518.jpg"/>
          <p:cNvPicPr>
            <a:picLocks noChangeAspect="1" noChangeArrowheads="1"/>
          </p:cNvPicPr>
          <p:nvPr/>
        </p:nvPicPr>
        <p:blipFill>
          <a:blip r:embed="rId6" cstate="print"/>
          <a:srcRect/>
          <a:stretch>
            <a:fillRect/>
          </a:stretch>
        </p:blipFill>
        <p:spPr bwMode="auto">
          <a:xfrm>
            <a:off x="3429000" y="1142999"/>
            <a:ext cx="3313453" cy="2209801"/>
          </a:xfrm>
          <a:prstGeom prst="rect">
            <a:avLst/>
          </a:prstGeom>
          <a:noFill/>
        </p:spPr>
      </p:pic>
      <p:sp>
        <p:nvSpPr>
          <p:cNvPr id="64" name="TextBox 63"/>
          <p:cNvSpPr txBox="1"/>
          <p:nvPr/>
        </p:nvSpPr>
        <p:spPr>
          <a:xfrm>
            <a:off x="152400" y="16002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3</a:t>
            </a:r>
            <a:endParaRPr lang="en-US" sz="1000" b="1" dirty="0"/>
          </a:p>
        </p:txBody>
      </p:sp>
      <p:pic>
        <p:nvPicPr>
          <p:cNvPr id="126" name="Picture 2" descr="C:\Documents and Settings\roice\My Documents\My Pictures\Camera_i-phone\131102_31_sunset3.jpg"/>
          <p:cNvPicPr>
            <a:picLocks noChangeAspect="1" noChangeArrowheads="1"/>
          </p:cNvPicPr>
          <p:nvPr/>
        </p:nvPicPr>
        <p:blipFill>
          <a:blip r:embed="rId7" cstate="print"/>
          <a:srcRect/>
          <a:stretch>
            <a:fillRect/>
          </a:stretch>
        </p:blipFill>
        <p:spPr bwMode="auto">
          <a:xfrm>
            <a:off x="3505200" y="7543799"/>
            <a:ext cx="3276599" cy="1506809"/>
          </a:xfrm>
          <a:prstGeom prst="rect">
            <a:avLst/>
          </a:prstGeom>
          <a:noFill/>
        </p:spPr>
      </p:pic>
      <p:pic>
        <p:nvPicPr>
          <p:cNvPr id="128" name="Picture 4"/>
          <p:cNvPicPr>
            <a:picLocks noChangeAspect="1" noChangeArrowheads="1"/>
          </p:cNvPicPr>
          <p:nvPr/>
        </p:nvPicPr>
        <p:blipFill>
          <a:blip r:embed="rId8" cstate="print"/>
          <a:srcRect/>
          <a:stretch>
            <a:fillRect/>
          </a:stretch>
        </p:blipFill>
        <p:spPr bwMode="auto">
          <a:xfrm>
            <a:off x="101600" y="7226300"/>
            <a:ext cx="3276599" cy="1840150"/>
          </a:xfrm>
          <a:prstGeom prst="rect">
            <a:avLst/>
          </a:prstGeom>
          <a:noFill/>
          <a:ln w="9525">
            <a:noFill/>
            <a:miter lim="800000"/>
            <a:headEnd/>
            <a:tailEnd/>
          </a:ln>
        </p:spPr>
      </p:pic>
      <p:pic>
        <p:nvPicPr>
          <p:cNvPr id="129" name="Picture 2"/>
          <p:cNvPicPr>
            <a:picLocks noChangeAspect="1" noChangeArrowheads="1"/>
          </p:cNvPicPr>
          <p:nvPr/>
        </p:nvPicPr>
        <p:blipFill>
          <a:blip r:embed="rId9" cstate="print"/>
          <a:srcRect/>
          <a:stretch>
            <a:fillRect/>
          </a:stretch>
        </p:blipFill>
        <p:spPr bwMode="auto">
          <a:xfrm>
            <a:off x="76200" y="3429001"/>
            <a:ext cx="6705599" cy="1052678"/>
          </a:xfrm>
          <a:prstGeom prst="rect">
            <a:avLst/>
          </a:prstGeom>
          <a:noFill/>
          <a:ln w="9525">
            <a:noFill/>
            <a:miter lim="800000"/>
            <a:headEnd/>
            <a:tailEnd/>
          </a:ln>
        </p:spPr>
      </p:pic>
      <p:pic>
        <p:nvPicPr>
          <p:cNvPr id="130" name="Picture 16"/>
          <p:cNvPicPr>
            <a:picLocks noChangeAspect="1" noChangeArrowheads="1"/>
          </p:cNvPicPr>
          <p:nvPr/>
        </p:nvPicPr>
        <p:blipFill>
          <a:blip r:embed="rId10" cstate="print"/>
          <a:srcRect/>
          <a:stretch>
            <a:fillRect/>
          </a:stretch>
        </p:blipFill>
        <p:spPr bwMode="auto">
          <a:xfrm>
            <a:off x="101600" y="5865014"/>
            <a:ext cx="3276600" cy="1299162"/>
          </a:xfrm>
          <a:prstGeom prst="rect">
            <a:avLst/>
          </a:prstGeom>
          <a:noFill/>
          <a:ln w="9525">
            <a:noFill/>
            <a:miter lim="800000"/>
            <a:headEnd/>
            <a:tailEnd/>
          </a:ln>
        </p:spPr>
      </p:pic>
      <p:pic>
        <p:nvPicPr>
          <p:cNvPr id="131" name="Picture 2"/>
          <p:cNvPicPr>
            <a:picLocks noChangeAspect="1" noChangeArrowheads="1"/>
          </p:cNvPicPr>
          <p:nvPr/>
        </p:nvPicPr>
        <p:blipFill>
          <a:blip r:embed="rId11" cstate="print"/>
          <a:srcRect/>
          <a:stretch>
            <a:fillRect/>
          </a:stretch>
        </p:blipFill>
        <p:spPr bwMode="auto">
          <a:xfrm>
            <a:off x="88900" y="4572000"/>
            <a:ext cx="3315340" cy="1219200"/>
          </a:xfrm>
          <a:prstGeom prst="rect">
            <a:avLst/>
          </a:prstGeom>
          <a:noFill/>
          <a:ln w="9525">
            <a:noFill/>
            <a:miter lim="800000"/>
            <a:headEnd/>
            <a:tailEnd/>
          </a:ln>
        </p:spPr>
      </p:pic>
      <p:pic>
        <p:nvPicPr>
          <p:cNvPr id="132" name="Picture 3"/>
          <p:cNvPicPr>
            <a:picLocks noChangeAspect="1" noChangeArrowheads="1"/>
          </p:cNvPicPr>
          <p:nvPr/>
        </p:nvPicPr>
        <p:blipFill>
          <a:blip r:embed="rId12" cstate="print"/>
          <a:srcRect l="5656" r="14140"/>
          <a:stretch>
            <a:fillRect/>
          </a:stretch>
        </p:blipFill>
        <p:spPr bwMode="auto">
          <a:xfrm>
            <a:off x="3494896" y="5562600"/>
            <a:ext cx="3274241" cy="773196"/>
          </a:xfrm>
          <a:prstGeom prst="rect">
            <a:avLst/>
          </a:prstGeom>
          <a:noFill/>
          <a:ln w="9525">
            <a:noFill/>
            <a:miter lim="800000"/>
            <a:headEnd/>
            <a:tailEnd/>
          </a:ln>
        </p:spPr>
      </p:pic>
      <p:pic>
        <p:nvPicPr>
          <p:cNvPr id="133" name="Picture 6" descr="http://www.walden3d.com/photos/Family/2155W_700S_31/130619_2155W700S%2331/IMG_3562.jpg"/>
          <p:cNvPicPr>
            <a:picLocks noChangeAspect="1" noChangeArrowheads="1"/>
          </p:cNvPicPr>
          <p:nvPr/>
        </p:nvPicPr>
        <p:blipFill>
          <a:blip r:embed="rId13" cstate="print"/>
          <a:srcRect/>
          <a:stretch>
            <a:fillRect/>
          </a:stretch>
        </p:blipFill>
        <p:spPr bwMode="auto">
          <a:xfrm>
            <a:off x="1257300" y="1956165"/>
            <a:ext cx="2094165" cy="1396635"/>
          </a:xfrm>
          <a:prstGeom prst="rect">
            <a:avLst/>
          </a:prstGeom>
          <a:noFill/>
        </p:spPr>
      </p:pic>
      <p:pic>
        <p:nvPicPr>
          <p:cNvPr id="134" name="Picture 12" descr="http://www.walden3d.com/photos/Family/1307_Emerald_Green/130607_1307_Emerald_Hawk/IMG_3269.jpg"/>
          <p:cNvPicPr>
            <a:picLocks noChangeAspect="1" noChangeArrowheads="1"/>
          </p:cNvPicPr>
          <p:nvPr/>
        </p:nvPicPr>
        <p:blipFill>
          <a:blip r:embed="rId14" cstate="print"/>
          <a:srcRect/>
          <a:stretch>
            <a:fillRect/>
          </a:stretch>
        </p:blipFill>
        <p:spPr bwMode="auto">
          <a:xfrm>
            <a:off x="88900" y="1968500"/>
            <a:ext cx="1104900" cy="1371600"/>
          </a:xfrm>
          <a:prstGeom prst="rect">
            <a:avLst/>
          </a:prstGeom>
          <a:noFill/>
        </p:spPr>
      </p:pic>
      <p:pic>
        <p:nvPicPr>
          <p:cNvPr id="135" name="Picture 14"/>
          <p:cNvPicPr>
            <a:picLocks noChangeAspect="1" noChangeArrowheads="1"/>
          </p:cNvPicPr>
          <p:nvPr/>
        </p:nvPicPr>
        <p:blipFill>
          <a:blip r:embed="rId15" cstate="print"/>
          <a:srcRect r="9205"/>
          <a:stretch>
            <a:fillRect/>
          </a:stretch>
        </p:blipFill>
        <p:spPr bwMode="auto">
          <a:xfrm>
            <a:off x="3469754" y="6426200"/>
            <a:ext cx="3314748" cy="1055342"/>
          </a:xfrm>
          <a:prstGeom prst="rect">
            <a:avLst/>
          </a:prstGeom>
          <a:noFill/>
          <a:ln w="9525">
            <a:noFill/>
            <a:miter lim="800000"/>
            <a:headEnd/>
            <a:tailEnd/>
          </a:ln>
        </p:spPr>
      </p:pic>
      <p:pic>
        <p:nvPicPr>
          <p:cNvPr id="136" name="Picture 4"/>
          <p:cNvPicPr>
            <a:picLocks noChangeAspect="1" noChangeArrowheads="1"/>
          </p:cNvPicPr>
          <p:nvPr/>
        </p:nvPicPr>
        <p:blipFill>
          <a:blip r:embed="rId16" cstate="print"/>
          <a:srcRect l="24097" r="10710"/>
          <a:stretch>
            <a:fillRect/>
          </a:stretch>
        </p:blipFill>
        <p:spPr bwMode="auto">
          <a:xfrm>
            <a:off x="3507305" y="4584700"/>
            <a:ext cx="3236395" cy="876300"/>
          </a:xfrm>
          <a:prstGeom prst="rect">
            <a:avLst/>
          </a:prstGeom>
          <a:noFill/>
          <a:ln w="9525">
            <a:noFill/>
            <a:miter lim="800000"/>
            <a:headEnd/>
            <a:tailEnd/>
          </a:ln>
        </p:spPr>
      </p:pic>
      <p:sp>
        <p:nvSpPr>
          <p:cNvPr id="65" name="TextBox 64"/>
          <p:cNvSpPr txBox="1"/>
          <p:nvPr/>
        </p:nvSpPr>
        <p:spPr>
          <a:xfrm>
            <a:off x="101600" y="30099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5</a:t>
            </a:r>
            <a:endParaRPr lang="en-US" sz="1000" b="1" dirty="0"/>
          </a:p>
        </p:txBody>
      </p:sp>
      <p:sp>
        <p:nvSpPr>
          <p:cNvPr id="137" name="TextBox 136"/>
          <p:cNvSpPr txBox="1"/>
          <p:nvPr/>
        </p:nvSpPr>
        <p:spPr>
          <a:xfrm>
            <a:off x="1295400" y="3048000"/>
            <a:ext cx="250390" cy="246221"/>
          </a:xfrm>
          <a:prstGeom prst="rect">
            <a:avLst/>
          </a:prstGeom>
          <a:solidFill>
            <a:schemeClr val="bg1"/>
          </a:solidFill>
          <a:ln w="28575">
            <a:solidFill>
              <a:srgbClr val="FF0000"/>
            </a:solidFill>
          </a:ln>
        </p:spPr>
        <p:txBody>
          <a:bodyPr wrap="none" rtlCol="0">
            <a:spAutoFit/>
          </a:bodyPr>
          <a:lstStyle/>
          <a:p>
            <a:r>
              <a:rPr lang="en-US" sz="1000" b="1" dirty="0" smtClean="0"/>
              <a:t>6</a:t>
            </a:r>
            <a:endParaRPr lang="en-US" sz="1000" b="1" dirty="0"/>
          </a:p>
        </p:txBody>
      </p:sp>
      <p:sp>
        <p:nvSpPr>
          <p:cNvPr id="138" name="TextBox 137"/>
          <p:cNvSpPr txBox="1"/>
          <p:nvPr/>
        </p:nvSpPr>
        <p:spPr>
          <a:xfrm>
            <a:off x="152400" y="68580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12</a:t>
            </a:r>
            <a:endParaRPr lang="en-US" sz="1000" b="1" dirty="0"/>
          </a:p>
        </p:txBody>
      </p:sp>
      <p:sp>
        <p:nvSpPr>
          <p:cNvPr id="139" name="TextBox 138"/>
          <p:cNvSpPr txBox="1"/>
          <p:nvPr/>
        </p:nvSpPr>
        <p:spPr>
          <a:xfrm>
            <a:off x="3505200" y="30480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7</a:t>
            </a:r>
            <a:endParaRPr lang="en-US" sz="1000" b="1" dirty="0"/>
          </a:p>
        </p:txBody>
      </p:sp>
      <p:sp>
        <p:nvSpPr>
          <p:cNvPr id="140" name="TextBox 139"/>
          <p:cNvSpPr txBox="1"/>
          <p:nvPr/>
        </p:nvSpPr>
        <p:spPr>
          <a:xfrm>
            <a:off x="3102410" y="45720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9</a:t>
            </a:r>
            <a:endParaRPr lang="en-US" sz="1000" b="1" dirty="0"/>
          </a:p>
        </p:txBody>
      </p:sp>
      <p:sp>
        <p:nvSpPr>
          <p:cNvPr id="141" name="TextBox 140"/>
          <p:cNvSpPr txBox="1"/>
          <p:nvPr/>
        </p:nvSpPr>
        <p:spPr>
          <a:xfrm>
            <a:off x="6455210" y="3487579"/>
            <a:ext cx="250390" cy="246221"/>
          </a:xfrm>
          <a:prstGeom prst="rect">
            <a:avLst/>
          </a:prstGeom>
          <a:solidFill>
            <a:schemeClr val="bg1"/>
          </a:solidFill>
          <a:ln w="28575">
            <a:solidFill>
              <a:srgbClr val="FF0000"/>
            </a:solidFill>
          </a:ln>
        </p:spPr>
        <p:txBody>
          <a:bodyPr wrap="none" rtlCol="0">
            <a:spAutoFit/>
          </a:bodyPr>
          <a:lstStyle/>
          <a:p>
            <a:r>
              <a:rPr lang="en-US" sz="1000" b="1" dirty="0" smtClean="0"/>
              <a:t>8</a:t>
            </a:r>
            <a:endParaRPr lang="en-US" sz="1000" b="1" dirty="0"/>
          </a:p>
        </p:txBody>
      </p:sp>
      <p:sp>
        <p:nvSpPr>
          <p:cNvPr id="142" name="TextBox 141"/>
          <p:cNvSpPr txBox="1"/>
          <p:nvPr/>
        </p:nvSpPr>
        <p:spPr>
          <a:xfrm>
            <a:off x="3581400" y="71628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13</a:t>
            </a:r>
            <a:endParaRPr lang="en-US" sz="1000" b="1" dirty="0"/>
          </a:p>
        </p:txBody>
      </p:sp>
      <p:sp>
        <p:nvSpPr>
          <p:cNvPr id="143" name="TextBox 142"/>
          <p:cNvSpPr txBox="1"/>
          <p:nvPr/>
        </p:nvSpPr>
        <p:spPr>
          <a:xfrm>
            <a:off x="3581400" y="87630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15</a:t>
            </a:r>
            <a:endParaRPr lang="en-US" sz="1000" b="1" dirty="0"/>
          </a:p>
        </p:txBody>
      </p:sp>
      <p:sp>
        <p:nvSpPr>
          <p:cNvPr id="144" name="TextBox 143"/>
          <p:cNvSpPr txBox="1"/>
          <p:nvPr/>
        </p:nvSpPr>
        <p:spPr>
          <a:xfrm>
            <a:off x="3505200" y="45720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10</a:t>
            </a:r>
            <a:endParaRPr lang="en-US" sz="1000" b="1" dirty="0"/>
          </a:p>
        </p:txBody>
      </p:sp>
      <p:sp>
        <p:nvSpPr>
          <p:cNvPr id="145" name="TextBox 144"/>
          <p:cNvSpPr txBox="1"/>
          <p:nvPr/>
        </p:nvSpPr>
        <p:spPr>
          <a:xfrm>
            <a:off x="3581400" y="60198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11</a:t>
            </a:r>
            <a:endParaRPr lang="en-US" sz="1000" b="1" dirty="0"/>
          </a:p>
        </p:txBody>
      </p:sp>
      <p:sp>
        <p:nvSpPr>
          <p:cNvPr id="146" name="TextBox 145"/>
          <p:cNvSpPr txBox="1"/>
          <p:nvPr/>
        </p:nvSpPr>
        <p:spPr>
          <a:xfrm>
            <a:off x="152400" y="87630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14</a:t>
            </a:r>
            <a:endParaRPr lang="en-US" sz="1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347</Words>
  <Application>Microsoft Office PowerPoint</Application>
  <PresentationFormat>On-screen Show (4:3)</PresentationFormat>
  <Paragraphs>34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cp:lastModifiedBy>
  <cp:revision>24</cp:revision>
  <dcterms:created xsi:type="dcterms:W3CDTF">2011-12-17T22:43:14Z</dcterms:created>
  <dcterms:modified xsi:type="dcterms:W3CDTF">2013-12-09T22:07:36Z</dcterms:modified>
</cp:coreProperties>
</file>