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8" r:id="rId2"/>
    <p:sldId id="261" r:id="rId3"/>
  </p:sldIdLst>
  <p:sldSz cx="6858000" cy="9144000" type="screen4x3"/>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2604" y="-102"/>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6926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4" y="0"/>
            <a:ext cx="3076363" cy="469265"/>
          </a:xfrm>
          <a:prstGeom prst="rect">
            <a:avLst/>
          </a:prstGeom>
        </p:spPr>
        <p:txBody>
          <a:bodyPr vert="horz" lIns="94192" tIns="47096" rIns="94192" bIns="47096" rtlCol="0"/>
          <a:lstStyle>
            <a:lvl1pPr algn="r">
              <a:defRPr sz="1200"/>
            </a:lvl1pPr>
          </a:lstStyle>
          <a:p>
            <a:fld id="{E9A4AD5A-F015-404C-BEA3-28D15767F5E1}" type="datetimeFigureOut">
              <a:rPr lang="en-US" smtClean="0"/>
              <a:pPr/>
              <a:t>12/20/2012</a:t>
            </a:fld>
            <a:endParaRPr lang="en-US"/>
          </a:p>
        </p:txBody>
      </p:sp>
      <p:sp>
        <p:nvSpPr>
          <p:cNvPr id="4" name="Slide Image Placeholder 3"/>
          <p:cNvSpPr>
            <a:spLocks noGrp="1" noRot="1" noChangeAspect="1"/>
          </p:cNvSpPr>
          <p:nvPr>
            <p:ph type="sldImg" idx="2"/>
          </p:nvPr>
        </p:nvSpPr>
        <p:spPr>
          <a:xfrm>
            <a:off x="2230438" y="703263"/>
            <a:ext cx="2638425" cy="3519487"/>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458018"/>
            <a:ext cx="5679440" cy="4223385"/>
          </a:xfrm>
          <a:prstGeom prst="rect">
            <a:avLst/>
          </a:prstGeom>
        </p:spPr>
        <p:txBody>
          <a:bodyPr vert="horz" lIns="94192" tIns="47096" rIns="94192" bIns="470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4406"/>
            <a:ext cx="3076363" cy="469265"/>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6"/>
            <a:ext cx="3076363" cy="469265"/>
          </a:xfrm>
          <a:prstGeom prst="rect">
            <a:avLst/>
          </a:prstGeom>
        </p:spPr>
        <p:txBody>
          <a:bodyPr vert="horz" lIns="94192" tIns="47096" rIns="94192" bIns="47096" rtlCol="0" anchor="b"/>
          <a:lstStyle>
            <a:lvl1pPr algn="r">
              <a:defRPr sz="1200"/>
            </a:lvl1pPr>
          </a:lstStyle>
          <a:p>
            <a:fld id="{38B2AFB3-E0E9-41FD-8A9C-10C85AE8BFD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B2AFB3-E0E9-41FD-8A9C-10C85AE8BFD3}"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DB63F0-FD51-4D09-AFC2-E52117CAA2A5}" type="datetimeFigureOut">
              <a:rPr lang="en-US" smtClean="0"/>
              <a:pPr/>
              <a:t>12/20/2012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DB63F0-FD51-4D09-AFC2-E52117CAA2A5}" type="datetimeFigureOut">
              <a:rPr lang="en-US" smtClean="0"/>
              <a:pPr/>
              <a:t>12/20/2012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DB63F0-FD51-4D09-AFC2-E52117CAA2A5}" type="datetimeFigureOut">
              <a:rPr lang="en-US" smtClean="0"/>
              <a:pPr/>
              <a:t>12/20/2012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DB63F0-FD51-4D09-AFC2-E52117CAA2A5}" type="datetimeFigureOut">
              <a:rPr lang="en-US" smtClean="0"/>
              <a:pPr/>
              <a:t>12/20/2012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DB63F0-FD51-4D09-AFC2-E52117CAA2A5}" type="datetimeFigureOut">
              <a:rPr lang="en-US" smtClean="0"/>
              <a:pPr/>
              <a:t>12/20/2012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DB63F0-FD51-4D09-AFC2-E52117CAA2A5}" type="datetimeFigureOut">
              <a:rPr lang="en-US" smtClean="0"/>
              <a:pPr/>
              <a:t>12/20/2012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DB63F0-FD51-4D09-AFC2-E52117CAA2A5}" type="datetimeFigureOut">
              <a:rPr lang="en-US" smtClean="0"/>
              <a:pPr/>
              <a:t>12/20/2012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DB63F0-FD51-4D09-AFC2-E52117CAA2A5}" type="datetimeFigureOut">
              <a:rPr lang="en-US" smtClean="0"/>
              <a:pPr/>
              <a:t>12/20/2012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DB63F0-FD51-4D09-AFC2-E52117CAA2A5}" type="datetimeFigureOut">
              <a:rPr lang="en-US" smtClean="0"/>
              <a:pPr/>
              <a:t>12/20/2012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DB63F0-FD51-4D09-AFC2-E52117CAA2A5}" type="datetimeFigureOut">
              <a:rPr lang="en-US" smtClean="0"/>
              <a:pPr/>
              <a:t>12/20/2012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DB63F0-FD51-4D09-AFC2-E52117CAA2A5}" type="datetimeFigureOut">
              <a:rPr lang="en-US" smtClean="0"/>
              <a:pPr/>
              <a:t>12/20/2012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480CE-4E68-49B0-A4B0-4629BA5BFA0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61DB63F0-FD51-4D09-AFC2-E52117CAA2A5}" type="datetimeFigureOut">
              <a:rPr lang="en-US" smtClean="0"/>
              <a:pPr/>
              <a:t>12/20/2012</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C11480CE-4E68-49B0-A4B0-4629BA5BFA0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walden3d.com/photos/Christmas/Christmas_Cards/2011_Christmas_Card"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jpeg"/><Relationship Id="rId26" Type="http://schemas.openxmlformats.org/officeDocument/2006/relationships/image" Target="../media/image26.jpeg"/><Relationship Id="rId3" Type="http://schemas.openxmlformats.org/officeDocument/2006/relationships/image" Target="../media/image3.jpeg"/><Relationship Id="rId21" Type="http://schemas.openxmlformats.org/officeDocument/2006/relationships/image" Target="../media/image21.jpeg"/><Relationship Id="rId34" Type="http://schemas.openxmlformats.org/officeDocument/2006/relationships/image" Target="../media/image34.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5" Type="http://schemas.openxmlformats.org/officeDocument/2006/relationships/image" Target="../media/image25.jpeg"/><Relationship Id="rId33" Type="http://schemas.openxmlformats.org/officeDocument/2006/relationships/image" Target="../media/image33.jpeg"/><Relationship Id="rId2" Type="http://schemas.openxmlformats.org/officeDocument/2006/relationships/image" Target="../media/image2.jpeg"/><Relationship Id="rId16" Type="http://schemas.openxmlformats.org/officeDocument/2006/relationships/image" Target="../media/image16.jpeg"/><Relationship Id="rId20" Type="http://schemas.openxmlformats.org/officeDocument/2006/relationships/image" Target="../media/image20.jpeg"/><Relationship Id="rId29"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24" Type="http://schemas.openxmlformats.org/officeDocument/2006/relationships/image" Target="../media/image24.jpeg"/><Relationship Id="rId32" Type="http://schemas.openxmlformats.org/officeDocument/2006/relationships/image" Target="../media/image32.jpeg"/><Relationship Id="rId5" Type="http://schemas.openxmlformats.org/officeDocument/2006/relationships/image" Target="../media/image5.jpeg"/><Relationship Id="rId15" Type="http://schemas.openxmlformats.org/officeDocument/2006/relationships/image" Target="../media/image15.jpeg"/><Relationship Id="rId23" Type="http://schemas.openxmlformats.org/officeDocument/2006/relationships/image" Target="../media/image23.jpeg"/><Relationship Id="rId28" Type="http://schemas.openxmlformats.org/officeDocument/2006/relationships/image" Target="../media/image28.jpeg"/><Relationship Id="rId36" Type="http://schemas.openxmlformats.org/officeDocument/2006/relationships/image" Target="../media/image36.png"/><Relationship Id="rId10" Type="http://schemas.openxmlformats.org/officeDocument/2006/relationships/image" Target="../media/image10.jpeg"/><Relationship Id="rId19" Type="http://schemas.openxmlformats.org/officeDocument/2006/relationships/image" Target="../media/image19.jpeg"/><Relationship Id="rId31" Type="http://schemas.openxmlformats.org/officeDocument/2006/relationships/image" Target="../media/image31.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 Id="rId22" Type="http://schemas.openxmlformats.org/officeDocument/2006/relationships/image" Target="../media/image22.jpeg"/><Relationship Id="rId27" Type="http://schemas.openxmlformats.org/officeDocument/2006/relationships/image" Target="../media/image27.jpeg"/><Relationship Id="rId30" Type="http://schemas.openxmlformats.org/officeDocument/2006/relationships/image" Target="../media/image30.jpeg"/><Relationship Id="rId35"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228600"/>
            <a:ext cx="6858000" cy="2616101"/>
          </a:xfrm>
          <a:prstGeom prst="rect">
            <a:avLst/>
          </a:prstGeom>
          <a:noFill/>
        </p:spPr>
        <p:txBody>
          <a:bodyPr wrap="square" rtlCol="0">
            <a:spAutoFit/>
          </a:bodyPr>
          <a:lstStyle/>
          <a:p>
            <a:pPr algn="ctr"/>
            <a:r>
              <a:rPr lang="en-US" sz="3200" b="1" dirty="0">
                <a:solidFill>
                  <a:srgbClr val="FF0000"/>
                </a:solidFill>
                <a:latin typeface="Times New Roman" pitchFamily="18" charset="0"/>
                <a:cs typeface="Times New Roman" pitchFamily="18" charset="0"/>
              </a:rPr>
              <a:t>Merry Christmas </a:t>
            </a:r>
          </a:p>
          <a:p>
            <a:pPr algn="ctr"/>
            <a:r>
              <a:rPr lang="en-US" sz="3200" b="1" dirty="0">
                <a:latin typeface="Times New Roman" pitchFamily="18" charset="0"/>
                <a:cs typeface="Times New Roman" pitchFamily="18" charset="0"/>
              </a:rPr>
              <a:t>and a </a:t>
            </a:r>
          </a:p>
          <a:p>
            <a:pPr algn="ctr"/>
            <a:r>
              <a:rPr lang="en-US" sz="3200" b="1" dirty="0">
                <a:solidFill>
                  <a:srgbClr val="00B050"/>
                </a:solidFill>
                <a:latin typeface="Times New Roman" pitchFamily="18" charset="0"/>
                <a:cs typeface="Times New Roman" pitchFamily="18" charset="0"/>
              </a:rPr>
              <a:t>Happy New Year </a:t>
            </a:r>
          </a:p>
          <a:p>
            <a:pPr algn="ctr"/>
            <a:r>
              <a:rPr lang="en-US" sz="3200" b="1" dirty="0">
                <a:latin typeface="Times New Roman" pitchFamily="18" charset="0"/>
                <a:cs typeface="Times New Roman" pitchFamily="18" charset="0"/>
              </a:rPr>
              <a:t>to you and yours</a:t>
            </a:r>
            <a:r>
              <a:rPr lang="en-US" sz="3200" b="1" dirty="0" smtClean="0">
                <a:latin typeface="Times New Roman" pitchFamily="18" charset="0"/>
                <a:cs typeface="Times New Roman" pitchFamily="18" charset="0"/>
              </a:rPr>
              <a:t>!</a:t>
            </a:r>
          </a:p>
          <a:p>
            <a:pPr algn="ctr"/>
            <a:endParaRPr lang="en-US" sz="1200" dirty="0" smtClean="0">
              <a:latin typeface="Times New Roman" pitchFamily="18" charset="0"/>
              <a:cs typeface="Times New Roman" pitchFamily="18" charset="0"/>
            </a:endParaRPr>
          </a:p>
          <a:p>
            <a:pPr algn="ctr"/>
            <a:endParaRPr lang="en-US" sz="1200" dirty="0">
              <a:latin typeface="Times New Roman" pitchFamily="18" charset="0"/>
              <a:cs typeface="Times New Roman" pitchFamily="18" charset="0"/>
            </a:endParaRPr>
          </a:p>
          <a:p>
            <a:pPr algn="ctr"/>
            <a:r>
              <a:rPr lang="en-US" sz="1200" dirty="0" smtClean="0">
                <a:latin typeface="Times New Roman" pitchFamily="18" charset="0"/>
                <a:cs typeface="Times New Roman" pitchFamily="18" charset="0"/>
              </a:rPr>
              <a:t>(more at </a:t>
            </a:r>
            <a:r>
              <a:rPr lang="en-US" sz="1200" dirty="0" smtClean="0">
                <a:latin typeface="Times New Roman" pitchFamily="18" charset="0"/>
                <a:cs typeface="Times New Roman" pitchFamily="18" charset="0"/>
                <a:hlinkClick r:id="rId3"/>
              </a:rPr>
              <a:t>http://</a:t>
            </a:r>
            <a:r>
              <a:rPr lang="en-US" sz="1200" dirty="0" smtClean="0">
                <a:latin typeface="Times New Roman" pitchFamily="18" charset="0"/>
                <a:cs typeface="Times New Roman" pitchFamily="18" charset="0"/>
                <a:hlinkClick r:id="rId3"/>
              </a:rPr>
              <a:t>www.walden3d.com/photos/Christmas/Christmas_Cards/2012_Christmas_Card</a:t>
            </a:r>
            <a:r>
              <a:rPr lang="en-US"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a:t>
            </a:r>
            <a:endParaRPr lang="en-US" sz="1200" b="1" dirty="0">
              <a:latin typeface="Times New Roman" pitchFamily="18" charset="0"/>
              <a:cs typeface="Times New Roman" pitchFamily="18" charset="0"/>
            </a:endParaRPr>
          </a:p>
        </p:txBody>
      </p:sp>
      <p:sp>
        <p:nvSpPr>
          <p:cNvPr id="9" name="TextBox 8"/>
          <p:cNvSpPr txBox="1"/>
          <p:nvPr/>
        </p:nvSpPr>
        <p:spPr>
          <a:xfrm>
            <a:off x="152400" y="6191071"/>
            <a:ext cx="2160463" cy="1200329"/>
          </a:xfrm>
          <a:prstGeom prst="rect">
            <a:avLst/>
          </a:prstGeom>
          <a:noFill/>
        </p:spPr>
        <p:txBody>
          <a:bodyPr wrap="none" rtlCol="0">
            <a:spAutoFit/>
          </a:bodyPr>
          <a:lstStyle/>
          <a:p>
            <a:r>
              <a:rPr lang="en-US" dirty="0"/>
              <a:t>H. Roice Nelson, Jr. &amp;</a:t>
            </a:r>
          </a:p>
          <a:p>
            <a:r>
              <a:rPr lang="en-US" dirty="0"/>
              <a:t>Andrea Shirts Nelson</a:t>
            </a:r>
          </a:p>
          <a:p>
            <a:r>
              <a:rPr lang="en-US" dirty="0"/>
              <a:t>1307 Emerald Green</a:t>
            </a:r>
          </a:p>
          <a:p>
            <a:r>
              <a:rPr lang="en-US" dirty="0"/>
              <a:t>Houston, TX </a:t>
            </a:r>
            <a:r>
              <a:rPr lang="en-US" dirty="0" smtClean="0"/>
              <a:t>77094</a:t>
            </a:r>
            <a:endParaRPr lang="en-US" dirty="0"/>
          </a:p>
        </p:txBody>
      </p:sp>
      <p:sp>
        <p:nvSpPr>
          <p:cNvPr id="23" name="Rectangle 22"/>
          <p:cNvSpPr/>
          <p:nvPr/>
        </p:nvSpPr>
        <p:spPr>
          <a:xfrm>
            <a:off x="0" y="3048000"/>
            <a:ext cx="6858000" cy="30480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
          <p:cNvPicPr>
            <a:picLocks noChangeAspect="1" noChangeArrowheads="1"/>
          </p:cNvPicPr>
          <p:nvPr/>
        </p:nvPicPr>
        <p:blipFill>
          <a:blip r:embed="rId4" cstate="print"/>
          <a:srcRect/>
          <a:stretch>
            <a:fillRect/>
          </a:stretch>
        </p:blipFill>
        <p:spPr bwMode="auto">
          <a:xfrm>
            <a:off x="3619500" y="5473148"/>
            <a:ext cx="3238500" cy="457200"/>
          </a:xfrm>
          <a:prstGeom prst="rect">
            <a:avLst/>
          </a:prstGeom>
          <a:noFill/>
          <a:ln w="9525">
            <a:noFill/>
            <a:miter lim="800000"/>
            <a:headEnd/>
            <a:tailEnd/>
          </a:ln>
        </p:spPr>
      </p:pic>
      <p:sp>
        <p:nvSpPr>
          <p:cNvPr id="10" name="Rectangle 9"/>
          <p:cNvSpPr/>
          <p:nvPr/>
        </p:nvSpPr>
        <p:spPr>
          <a:xfrm>
            <a:off x="178532" y="3048000"/>
            <a:ext cx="6553200" cy="2970044"/>
          </a:xfrm>
          <a:prstGeom prst="rect">
            <a:avLst/>
          </a:prstGeom>
        </p:spPr>
        <p:txBody>
          <a:bodyPr wrap="square">
            <a:spAutoFit/>
          </a:bodyPr>
          <a:lstStyle/>
          <a:p>
            <a:pPr>
              <a:buNone/>
            </a:pPr>
            <a:r>
              <a:rPr lang="en-US" sz="1100" dirty="0" smtClean="0">
                <a:latin typeface="Times New Roman" pitchFamily="18" charset="0"/>
                <a:cs typeface="Times New Roman" pitchFamily="18" charset="0"/>
              </a:rPr>
              <a:t>Dear Friends and Family,</a:t>
            </a:r>
          </a:p>
          <a:p>
            <a:pPr>
              <a:buNone/>
            </a:pPr>
            <a:r>
              <a:rPr lang="en-US" sz="1100" dirty="0">
                <a:latin typeface="Times New Roman" pitchFamily="18" charset="0"/>
                <a:cs typeface="Times New Roman" pitchFamily="18" charset="0"/>
              </a:rPr>
              <a:t> </a:t>
            </a:r>
            <a:r>
              <a:rPr lang="en-US" sz="1100" dirty="0" smtClean="0">
                <a:latin typeface="Times New Roman" pitchFamily="18" charset="0"/>
                <a:cs typeface="Times New Roman" pitchFamily="18" charset="0"/>
              </a:rPr>
              <a:t>    Hello to all from Houston. We were able to spend a lot of time with Melanie and her family (1), attend Taylor’s baptism (2), and Kendall’s blessing (3).  March brought fire trucks to the front yard (neighbor’s home) (4).  Andrea was able to visit Audrey and Rachel and families in April (5), while I picked blackberries (6).  Taylor and Colby rode to science camp with us and we visited Carlsbad (7) and 4-Corners (8). Science camp started at Grandma Shirts for breakfast (9), then Geocaching (10 &amp; 11), Ben in the gap (12), and looking at Cedar City from the “C” (13).  Taylor caught a big fish (14), and we went to West Zion (15). The boys went to Cascade Falls (16) while the girls did pottery with Aunt Marilyn (17). The boys also explored Mammoth Cave (18) before singing songs (19).  Andrea made dresses for the girls (20) and Grandma Shirts told us about Grandpa Shirts (21). The kids were introduced to their Nelson Grandparent’s resting places back to a 6</a:t>
            </a:r>
            <a:r>
              <a:rPr lang="en-US" sz="1100" baseline="30000" dirty="0" smtClean="0">
                <a:latin typeface="Times New Roman" pitchFamily="18" charset="0"/>
                <a:cs typeface="Times New Roman" pitchFamily="18" charset="0"/>
              </a:rPr>
              <a:t>th</a:t>
            </a:r>
            <a:r>
              <a:rPr lang="en-US" sz="1100" dirty="0" smtClean="0">
                <a:latin typeface="Times New Roman" pitchFamily="18" charset="0"/>
                <a:cs typeface="Times New Roman" pitchFamily="18" charset="0"/>
              </a:rPr>
              <a:t> Great Grandmother (22).  Andrea and I went to Peter Shirts’ wedding (23), saw Sophia and Isabella (24), played </a:t>
            </a:r>
            <a:r>
              <a:rPr lang="en-US" sz="1100" dirty="0" err="1" smtClean="0">
                <a:latin typeface="Times New Roman" pitchFamily="18" charset="0"/>
                <a:cs typeface="Times New Roman" pitchFamily="18" charset="0"/>
              </a:rPr>
              <a:t>Jinga</a:t>
            </a:r>
            <a:r>
              <a:rPr lang="en-US" sz="1100" dirty="0" smtClean="0">
                <a:latin typeface="Times New Roman" pitchFamily="18" charset="0"/>
                <a:cs typeface="Times New Roman" pitchFamily="18" charset="0"/>
              </a:rPr>
              <a:t> with Aunt Sara and Uncle Des (25), went to the Nelson Reunion (26), and Ella Dawn’s baptism (27). Back in Houston for Matt’s birthday (28), to Austin for Sara and Roice’s birthdays (29), and saw Jared as Bumblebee at the trunk-or-treat (30). Rob and Jules (31) joined us for birthday cake (32). Joshua / </a:t>
            </a:r>
            <a:r>
              <a:rPr lang="en-US" sz="1100" dirty="0" err="1" smtClean="0">
                <a:latin typeface="Times New Roman" pitchFamily="18" charset="0"/>
                <a:cs typeface="Times New Roman" pitchFamily="18" charset="0"/>
              </a:rPr>
              <a:t>Silencerco</a:t>
            </a:r>
            <a:r>
              <a:rPr lang="en-US" sz="1100" dirty="0" smtClean="0">
                <a:latin typeface="Times New Roman" pitchFamily="18" charset="0"/>
                <a:cs typeface="Times New Roman" pitchFamily="18" charset="0"/>
              </a:rPr>
              <a:t> awarded one of the top new Utah businesses (33). Heather continues to ride (34) and Rachel and Garrett are great hosts in their new home (35).  We hope &amp; pray you are happy this Christmas Season. </a:t>
            </a:r>
          </a:p>
          <a:p>
            <a:pPr>
              <a:buNone/>
            </a:pPr>
            <a:r>
              <a:rPr lang="en-US" sz="1100" dirty="0" smtClean="0">
                <a:latin typeface="Times New Roman" pitchFamily="18" charset="0"/>
                <a:cs typeface="Times New Roman" pitchFamily="18" charset="0"/>
              </a:rPr>
              <a:t>                                                                          With Love,</a:t>
            </a:r>
            <a:endParaRPr lang="en-US" sz="11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0" y="0"/>
            <a:ext cx="6858000" cy="9144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2" descr="Z:\110109_HRN\2012_Christmas_Cards\120108_Melanies_family_Sara_Andrea.jpg"/>
          <p:cNvPicPr>
            <a:picLocks noChangeAspect="1" noChangeArrowheads="1"/>
          </p:cNvPicPr>
          <p:nvPr/>
        </p:nvPicPr>
        <p:blipFill>
          <a:blip r:embed="rId2" cstate="print"/>
          <a:srcRect/>
          <a:stretch>
            <a:fillRect/>
          </a:stretch>
        </p:blipFill>
        <p:spPr bwMode="auto">
          <a:xfrm>
            <a:off x="42234" y="41564"/>
            <a:ext cx="2091365" cy="1570314"/>
          </a:xfrm>
          <a:prstGeom prst="rect">
            <a:avLst/>
          </a:prstGeom>
          <a:noFill/>
        </p:spPr>
      </p:pic>
      <p:pic>
        <p:nvPicPr>
          <p:cNvPr id="50" name="Picture 3" descr="Z:\110109_HRN\2012_Christmas_Cards\120303_Taylors_Baptism.jpg"/>
          <p:cNvPicPr>
            <a:picLocks noChangeAspect="1" noChangeArrowheads="1"/>
          </p:cNvPicPr>
          <p:nvPr/>
        </p:nvPicPr>
        <p:blipFill>
          <a:blip r:embed="rId3" cstate="print"/>
          <a:srcRect/>
          <a:stretch>
            <a:fillRect/>
          </a:stretch>
        </p:blipFill>
        <p:spPr bwMode="auto">
          <a:xfrm>
            <a:off x="2171700" y="41275"/>
            <a:ext cx="1409700" cy="1574799"/>
          </a:xfrm>
          <a:prstGeom prst="rect">
            <a:avLst/>
          </a:prstGeom>
          <a:noFill/>
        </p:spPr>
      </p:pic>
      <p:pic>
        <p:nvPicPr>
          <p:cNvPr id="51" name="Picture 4" descr="Z:\110109_HRN\2012_Christmas_Cards\120304_Kendalls_blessing_closeup.jpg"/>
          <p:cNvPicPr>
            <a:picLocks noChangeAspect="1" noChangeArrowheads="1"/>
          </p:cNvPicPr>
          <p:nvPr/>
        </p:nvPicPr>
        <p:blipFill>
          <a:blip r:embed="rId4" cstate="print"/>
          <a:srcRect/>
          <a:stretch>
            <a:fillRect/>
          </a:stretch>
        </p:blipFill>
        <p:spPr bwMode="auto">
          <a:xfrm>
            <a:off x="3620673" y="42864"/>
            <a:ext cx="1027527" cy="776286"/>
          </a:xfrm>
          <a:prstGeom prst="rect">
            <a:avLst/>
          </a:prstGeom>
          <a:noFill/>
        </p:spPr>
      </p:pic>
      <p:pic>
        <p:nvPicPr>
          <p:cNvPr id="52" name="Picture 5" descr="Z:\110109_HRN\2012_Christmas_Cards\120325_Larkin_fire.jpg"/>
          <p:cNvPicPr>
            <a:picLocks noChangeAspect="1" noChangeArrowheads="1"/>
          </p:cNvPicPr>
          <p:nvPr/>
        </p:nvPicPr>
        <p:blipFill>
          <a:blip r:embed="rId5" cstate="print"/>
          <a:srcRect/>
          <a:stretch>
            <a:fillRect/>
          </a:stretch>
        </p:blipFill>
        <p:spPr bwMode="auto">
          <a:xfrm>
            <a:off x="3617131" y="847725"/>
            <a:ext cx="1031069" cy="762000"/>
          </a:xfrm>
          <a:prstGeom prst="rect">
            <a:avLst/>
          </a:prstGeom>
          <a:noFill/>
        </p:spPr>
      </p:pic>
      <p:pic>
        <p:nvPicPr>
          <p:cNvPr id="53" name="Picture 6" descr="Z:\110109_HRN\2012_Christmas_Cards\120414_Audrey.jpg"/>
          <p:cNvPicPr>
            <a:picLocks noChangeAspect="1" noChangeArrowheads="1"/>
          </p:cNvPicPr>
          <p:nvPr/>
        </p:nvPicPr>
        <p:blipFill>
          <a:blip r:embed="rId6" cstate="print"/>
          <a:srcRect/>
          <a:stretch>
            <a:fillRect/>
          </a:stretch>
        </p:blipFill>
        <p:spPr bwMode="auto">
          <a:xfrm>
            <a:off x="4685696" y="42863"/>
            <a:ext cx="1186467" cy="1571625"/>
          </a:xfrm>
          <a:prstGeom prst="rect">
            <a:avLst/>
          </a:prstGeom>
          <a:noFill/>
        </p:spPr>
      </p:pic>
      <p:pic>
        <p:nvPicPr>
          <p:cNvPr id="54" name="Picture 7" descr="Z:\110109_HRN\2012_Christmas_Cards\120429_Blackberries.jpg"/>
          <p:cNvPicPr>
            <a:picLocks noChangeAspect="1" noChangeArrowheads="1"/>
          </p:cNvPicPr>
          <p:nvPr/>
        </p:nvPicPr>
        <p:blipFill>
          <a:blip r:embed="rId7" cstate="print"/>
          <a:srcRect/>
          <a:stretch>
            <a:fillRect/>
          </a:stretch>
        </p:blipFill>
        <p:spPr bwMode="auto">
          <a:xfrm>
            <a:off x="5915025" y="44450"/>
            <a:ext cx="908049" cy="1574799"/>
          </a:xfrm>
          <a:prstGeom prst="rect">
            <a:avLst/>
          </a:prstGeom>
          <a:noFill/>
        </p:spPr>
      </p:pic>
      <p:pic>
        <p:nvPicPr>
          <p:cNvPr id="55" name="Picture 8" descr="Z:\110109_HRN\2012_Christmas_Cards\120625_Taylor_Colby_Carlsbad.jpg"/>
          <p:cNvPicPr>
            <a:picLocks noChangeAspect="1" noChangeArrowheads="1"/>
          </p:cNvPicPr>
          <p:nvPr/>
        </p:nvPicPr>
        <p:blipFill>
          <a:blip r:embed="rId8" cstate="print"/>
          <a:srcRect/>
          <a:stretch>
            <a:fillRect/>
          </a:stretch>
        </p:blipFill>
        <p:spPr bwMode="auto">
          <a:xfrm>
            <a:off x="38099" y="1647825"/>
            <a:ext cx="962435" cy="1428750"/>
          </a:xfrm>
          <a:prstGeom prst="rect">
            <a:avLst/>
          </a:prstGeom>
          <a:noFill/>
        </p:spPr>
      </p:pic>
      <p:pic>
        <p:nvPicPr>
          <p:cNvPr id="56" name="Picture 9" descr="Z:\110109_HRN\2012_Christmas_Cards\120626_4_Corners.jpg"/>
          <p:cNvPicPr>
            <a:picLocks noChangeAspect="1" noChangeArrowheads="1"/>
          </p:cNvPicPr>
          <p:nvPr/>
        </p:nvPicPr>
        <p:blipFill>
          <a:blip r:embed="rId9" cstate="print"/>
          <a:srcRect/>
          <a:stretch>
            <a:fillRect/>
          </a:stretch>
        </p:blipFill>
        <p:spPr bwMode="auto">
          <a:xfrm>
            <a:off x="1033463" y="1647825"/>
            <a:ext cx="1909762" cy="1428750"/>
          </a:xfrm>
          <a:prstGeom prst="rect">
            <a:avLst/>
          </a:prstGeom>
          <a:noFill/>
        </p:spPr>
      </p:pic>
      <p:pic>
        <p:nvPicPr>
          <p:cNvPr id="57" name="Picture 11" descr="Z:\110109_HRN\2012_Christmas_Cards\120627_breakfast_Grandma_Shirts.jpg"/>
          <p:cNvPicPr>
            <a:picLocks noChangeAspect="1" noChangeArrowheads="1"/>
          </p:cNvPicPr>
          <p:nvPr/>
        </p:nvPicPr>
        <p:blipFill>
          <a:blip r:embed="rId10" cstate="print"/>
          <a:srcRect/>
          <a:stretch>
            <a:fillRect/>
          </a:stretch>
        </p:blipFill>
        <p:spPr bwMode="auto">
          <a:xfrm>
            <a:off x="38100" y="3114675"/>
            <a:ext cx="2909887" cy="666750"/>
          </a:xfrm>
          <a:prstGeom prst="rect">
            <a:avLst/>
          </a:prstGeom>
          <a:noFill/>
        </p:spPr>
      </p:pic>
      <p:pic>
        <p:nvPicPr>
          <p:cNvPr id="58" name="Picture 12" descr="Z:\110109_HRN\2012_Christmas_Cards\120627_Geocache_1.jpg"/>
          <p:cNvPicPr>
            <a:picLocks noChangeAspect="1" noChangeArrowheads="1"/>
          </p:cNvPicPr>
          <p:nvPr/>
        </p:nvPicPr>
        <p:blipFill>
          <a:blip r:embed="rId11" cstate="print"/>
          <a:srcRect/>
          <a:stretch>
            <a:fillRect/>
          </a:stretch>
        </p:blipFill>
        <p:spPr bwMode="auto">
          <a:xfrm>
            <a:off x="2986088" y="1647826"/>
            <a:ext cx="990600" cy="728496"/>
          </a:xfrm>
          <a:prstGeom prst="rect">
            <a:avLst/>
          </a:prstGeom>
          <a:noFill/>
        </p:spPr>
      </p:pic>
      <p:pic>
        <p:nvPicPr>
          <p:cNvPr id="59" name="Picture 13" descr="Z:\110109_HRN\2012_Christmas_Cards\120627_Geocache.jpg"/>
          <p:cNvPicPr>
            <a:picLocks noChangeAspect="1" noChangeArrowheads="1"/>
          </p:cNvPicPr>
          <p:nvPr/>
        </p:nvPicPr>
        <p:blipFill>
          <a:blip r:embed="rId12" cstate="print"/>
          <a:srcRect/>
          <a:stretch>
            <a:fillRect/>
          </a:stretch>
        </p:blipFill>
        <p:spPr bwMode="auto">
          <a:xfrm>
            <a:off x="2986088" y="2415892"/>
            <a:ext cx="985837" cy="660683"/>
          </a:xfrm>
          <a:prstGeom prst="rect">
            <a:avLst/>
          </a:prstGeom>
          <a:noFill/>
        </p:spPr>
      </p:pic>
      <p:pic>
        <p:nvPicPr>
          <p:cNvPr id="60" name="Picture 14" descr="Z:\110109_HRN\2012_Christmas_Cards\120627_Taylor_fish.jpg"/>
          <p:cNvPicPr>
            <a:picLocks noChangeAspect="1" noChangeArrowheads="1"/>
          </p:cNvPicPr>
          <p:nvPr/>
        </p:nvPicPr>
        <p:blipFill>
          <a:blip r:embed="rId13" cstate="print"/>
          <a:srcRect/>
          <a:stretch>
            <a:fillRect/>
          </a:stretch>
        </p:blipFill>
        <p:spPr bwMode="auto">
          <a:xfrm>
            <a:off x="2981324" y="3111500"/>
            <a:ext cx="2119314" cy="1415065"/>
          </a:xfrm>
          <a:prstGeom prst="rect">
            <a:avLst/>
          </a:prstGeom>
          <a:noFill/>
        </p:spPr>
      </p:pic>
      <p:sp>
        <p:nvSpPr>
          <p:cNvPr id="61" name="TextBox 60"/>
          <p:cNvSpPr txBox="1"/>
          <p:nvPr/>
        </p:nvSpPr>
        <p:spPr>
          <a:xfrm>
            <a:off x="1854635" y="71438"/>
            <a:ext cx="250390" cy="246221"/>
          </a:xfrm>
          <a:prstGeom prst="rect">
            <a:avLst/>
          </a:prstGeom>
          <a:solidFill>
            <a:schemeClr val="bg1"/>
          </a:solidFill>
          <a:ln w="28575">
            <a:solidFill>
              <a:srgbClr val="00B050"/>
            </a:solidFill>
          </a:ln>
        </p:spPr>
        <p:txBody>
          <a:bodyPr wrap="none" rtlCol="0">
            <a:spAutoFit/>
          </a:bodyPr>
          <a:lstStyle/>
          <a:p>
            <a:r>
              <a:rPr lang="en-US" sz="1000" b="1" dirty="0" smtClean="0"/>
              <a:t>1</a:t>
            </a:r>
            <a:endParaRPr lang="en-US" sz="1000" b="1" dirty="0"/>
          </a:p>
        </p:txBody>
      </p:sp>
      <p:sp>
        <p:nvSpPr>
          <p:cNvPr id="62" name="TextBox 61"/>
          <p:cNvSpPr txBox="1"/>
          <p:nvPr/>
        </p:nvSpPr>
        <p:spPr>
          <a:xfrm>
            <a:off x="2200275" y="1328737"/>
            <a:ext cx="250390" cy="246221"/>
          </a:xfrm>
          <a:prstGeom prst="rect">
            <a:avLst/>
          </a:prstGeom>
          <a:solidFill>
            <a:schemeClr val="bg1"/>
          </a:solidFill>
          <a:ln w="28575">
            <a:solidFill>
              <a:srgbClr val="FF0000"/>
            </a:solidFill>
          </a:ln>
        </p:spPr>
        <p:txBody>
          <a:bodyPr wrap="none" rtlCol="0">
            <a:spAutoFit/>
          </a:bodyPr>
          <a:lstStyle/>
          <a:p>
            <a:r>
              <a:rPr lang="en-US" sz="1000" b="1" dirty="0" smtClean="0"/>
              <a:t>2</a:t>
            </a:r>
            <a:endParaRPr lang="en-US" sz="1000" b="1" dirty="0"/>
          </a:p>
        </p:txBody>
      </p:sp>
      <p:sp>
        <p:nvSpPr>
          <p:cNvPr id="63" name="TextBox 62"/>
          <p:cNvSpPr txBox="1"/>
          <p:nvPr/>
        </p:nvSpPr>
        <p:spPr>
          <a:xfrm>
            <a:off x="3643312" y="1328737"/>
            <a:ext cx="250390" cy="246221"/>
          </a:xfrm>
          <a:prstGeom prst="rect">
            <a:avLst/>
          </a:prstGeom>
          <a:solidFill>
            <a:schemeClr val="bg1"/>
          </a:solidFill>
          <a:ln w="28575">
            <a:solidFill>
              <a:srgbClr val="FF0000"/>
            </a:solidFill>
          </a:ln>
        </p:spPr>
        <p:txBody>
          <a:bodyPr wrap="none" rtlCol="0">
            <a:spAutoFit/>
          </a:bodyPr>
          <a:lstStyle/>
          <a:p>
            <a:r>
              <a:rPr lang="en-US" sz="1000" b="1" dirty="0" smtClean="0"/>
              <a:t>4</a:t>
            </a:r>
            <a:endParaRPr lang="en-US" sz="1000" b="1" dirty="0"/>
          </a:p>
        </p:txBody>
      </p:sp>
      <p:sp>
        <p:nvSpPr>
          <p:cNvPr id="64" name="TextBox 63"/>
          <p:cNvSpPr txBox="1"/>
          <p:nvPr/>
        </p:nvSpPr>
        <p:spPr>
          <a:xfrm>
            <a:off x="4367212" y="76200"/>
            <a:ext cx="250390" cy="246221"/>
          </a:xfrm>
          <a:prstGeom prst="rect">
            <a:avLst/>
          </a:prstGeom>
          <a:solidFill>
            <a:schemeClr val="bg1"/>
          </a:solidFill>
          <a:ln w="28575">
            <a:solidFill>
              <a:srgbClr val="00B050"/>
            </a:solidFill>
          </a:ln>
        </p:spPr>
        <p:txBody>
          <a:bodyPr wrap="none" rtlCol="0">
            <a:spAutoFit/>
          </a:bodyPr>
          <a:lstStyle/>
          <a:p>
            <a:r>
              <a:rPr lang="en-US" sz="1000" b="1" dirty="0" smtClean="0"/>
              <a:t>3</a:t>
            </a:r>
            <a:endParaRPr lang="en-US" sz="1000" b="1" dirty="0"/>
          </a:p>
        </p:txBody>
      </p:sp>
      <p:sp>
        <p:nvSpPr>
          <p:cNvPr id="65" name="TextBox 64"/>
          <p:cNvSpPr txBox="1"/>
          <p:nvPr/>
        </p:nvSpPr>
        <p:spPr>
          <a:xfrm>
            <a:off x="4724400" y="1338262"/>
            <a:ext cx="250390" cy="246221"/>
          </a:xfrm>
          <a:prstGeom prst="rect">
            <a:avLst/>
          </a:prstGeom>
          <a:solidFill>
            <a:schemeClr val="bg1"/>
          </a:solidFill>
          <a:ln w="28575">
            <a:solidFill>
              <a:srgbClr val="00B050"/>
            </a:solidFill>
          </a:ln>
        </p:spPr>
        <p:txBody>
          <a:bodyPr wrap="none" rtlCol="0">
            <a:spAutoFit/>
          </a:bodyPr>
          <a:lstStyle/>
          <a:p>
            <a:r>
              <a:rPr lang="en-US" sz="1000" b="1" dirty="0" smtClean="0"/>
              <a:t>5</a:t>
            </a:r>
            <a:endParaRPr lang="en-US" sz="1000" b="1" dirty="0"/>
          </a:p>
        </p:txBody>
      </p:sp>
      <p:sp>
        <p:nvSpPr>
          <p:cNvPr id="66" name="TextBox 65"/>
          <p:cNvSpPr txBox="1"/>
          <p:nvPr/>
        </p:nvSpPr>
        <p:spPr>
          <a:xfrm>
            <a:off x="5943600" y="76200"/>
            <a:ext cx="250390" cy="246221"/>
          </a:xfrm>
          <a:prstGeom prst="rect">
            <a:avLst/>
          </a:prstGeom>
          <a:solidFill>
            <a:schemeClr val="bg1"/>
          </a:solidFill>
          <a:ln w="28575">
            <a:solidFill>
              <a:srgbClr val="FF0000"/>
            </a:solidFill>
          </a:ln>
        </p:spPr>
        <p:txBody>
          <a:bodyPr wrap="none" rtlCol="0">
            <a:spAutoFit/>
          </a:bodyPr>
          <a:lstStyle/>
          <a:p>
            <a:r>
              <a:rPr lang="en-US" sz="1000" b="1" dirty="0"/>
              <a:t>6</a:t>
            </a:r>
          </a:p>
        </p:txBody>
      </p:sp>
      <p:sp>
        <p:nvSpPr>
          <p:cNvPr id="67" name="TextBox 66"/>
          <p:cNvSpPr txBox="1"/>
          <p:nvPr/>
        </p:nvSpPr>
        <p:spPr>
          <a:xfrm>
            <a:off x="66675" y="2790825"/>
            <a:ext cx="250390" cy="246221"/>
          </a:xfrm>
          <a:prstGeom prst="rect">
            <a:avLst/>
          </a:prstGeom>
          <a:solidFill>
            <a:schemeClr val="bg1"/>
          </a:solidFill>
          <a:ln w="28575">
            <a:solidFill>
              <a:srgbClr val="00B050"/>
            </a:solidFill>
          </a:ln>
        </p:spPr>
        <p:txBody>
          <a:bodyPr wrap="none" rtlCol="0">
            <a:spAutoFit/>
          </a:bodyPr>
          <a:lstStyle/>
          <a:p>
            <a:r>
              <a:rPr lang="en-US" sz="1000" b="1" dirty="0" smtClean="0"/>
              <a:t>7</a:t>
            </a:r>
            <a:endParaRPr lang="en-US" sz="1000" b="1" dirty="0"/>
          </a:p>
        </p:txBody>
      </p:sp>
      <p:sp>
        <p:nvSpPr>
          <p:cNvPr id="68" name="TextBox 67"/>
          <p:cNvSpPr txBox="1"/>
          <p:nvPr/>
        </p:nvSpPr>
        <p:spPr>
          <a:xfrm>
            <a:off x="2667000" y="1676400"/>
            <a:ext cx="250390" cy="246221"/>
          </a:xfrm>
          <a:prstGeom prst="rect">
            <a:avLst/>
          </a:prstGeom>
          <a:solidFill>
            <a:schemeClr val="bg1"/>
          </a:solidFill>
          <a:ln w="28575">
            <a:solidFill>
              <a:srgbClr val="FF0000"/>
            </a:solidFill>
          </a:ln>
        </p:spPr>
        <p:txBody>
          <a:bodyPr wrap="none" rtlCol="0">
            <a:spAutoFit/>
          </a:bodyPr>
          <a:lstStyle/>
          <a:p>
            <a:r>
              <a:rPr lang="en-US" sz="1000" b="1" dirty="0" smtClean="0"/>
              <a:t>8</a:t>
            </a:r>
            <a:endParaRPr lang="en-US" sz="1000" b="1" dirty="0"/>
          </a:p>
        </p:txBody>
      </p:sp>
      <p:sp>
        <p:nvSpPr>
          <p:cNvPr id="69" name="TextBox 68"/>
          <p:cNvSpPr txBox="1"/>
          <p:nvPr/>
        </p:nvSpPr>
        <p:spPr>
          <a:xfrm>
            <a:off x="1828800" y="3124200"/>
            <a:ext cx="250390" cy="246221"/>
          </a:xfrm>
          <a:prstGeom prst="rect">
            <a:avLst/>
          </a:prstGeom>
          <a:solidFill>
            <a:schemeClr val="bg1"/>
          </a:solidFill>
          <a:ln w="28575">
            <a:solidFill>
              <a:srgbClr val="00B050"/>
            </a:solidFill>
          </a:ln>
        </p:spPr>
        <p:txBody>
          <a:bodyPr wrap="none" rtlCol="0">
            <a:spAutoFit/>
          </a:bodyPr>
          <a:lstStyle/>
          <a:p>
            <a:r>
              <a:rPr lang="en-US" sz="1000" b="1" dirty="0" smtClean="0"/>
              <a:t>9</a:t>
            </a:r>
            <a:endParaRPr lang="en-US" sz="1000" b="1" dirty="0"/>
          </a:p>
        </p:txBody>
      </p:sp>
      <p:sp>
        <p:nvSpPr>
          <p:cNvPr id="70" name="TextBox 69"/>
          <p:cNvSpPr txBox="1"/>
          <p:nvPr/>
        </p:nvSpPr>
        <p:spPr>
          <a:xfrm>
            <a:off x="3005138" y="2433638"/>
            <a:ext cx="316112" cy="246221"/>
          </a:xfrm>
          <a:prstGeom prst="rect">
            <a:avLst/>
          </a:prstGeom>
          <a:solidFill>
            <a:schemeClr val="bg1"/>
          </a:solidFill>
          <a:ln w="28575">
            <a:solidFill>
              <a:srgbClr val="00B050"/>
            </a:solidFill>
          </a:ln>
        </p:spPr>
        <p:txBody>
          <a:bodyPr wrap="none" rtlCol="0">
            <a:spAutoFit/>
          </a:bodyPr>
          <a:lstStyle/>
          <a:p>
            <a:r>
              <a:rPr lang="en-US" sz="1000" b="1" dirty="0" smtClean="0"/>
              <a:t>11</a:t>
            </a:r>
            <a:endParaRPr lang="en-US" sz="1000" b="1" dirty="0"/>
          </a:p>
        </p:txBody>
      </p:sp>
      <p:sp>
        <p:nvSpPr>
          <p:cNvPr id="71" name="TextBox 70"/>
          <p:cNvSpPr txBox="1"/>
          <p:nvPr/>
        </p:nvSpPr>
        <p:spPr>
          <a:xfrm>
            <a:off x="3009900" y="1666875"/>
            <a:ext cx="316112" cy="246221"/>
          </a:xfrm>
          <a:prstGeom prst="rect">
            <a:avLst/>
          </a:prstGeom>
          <a:solidFill>
            <a:schemeClr val="bg1"/>
          </a:solidFill>
          <a:ln w="28575">
            <a:solidFill>
              <a:srgbClr val="FF0000"/>
            </a:solidFill>
          </a:ln>
        </p:spPr>
        <p:txBody>
          <a:bodyPr wrap="none" rtlCol="0">
            <a:spAutoFit/>
          </a:bodyPr>
          <a:lstStyle/>
          <a:p>
            <a:r>
              <a:rPr lang="en-US" sz="1000" b="1" dirty="0" smtClean="0"/>
              <a:t>10</a:t>
            </a:r>
            <a:endParaRPr lang="en-US" sz="1000" b="1" dirty="0"/>
          </a:p>
        </p:txBody>
      </p:sp>
      <p:pic>
        <p:nvPicPr>
          <p:cNvPr id="72" name="Picture 15" descr="Z:\110109_HRN\2012_Christmas_Cards\120628_Cascade_Falls.jpg"/>
          <p:cNvPicPr>
            <a:picLocks noChangeAspect="1" noChangeArrowheads="1"/>
          </p:cNvPicPr>
          <p:nvPr/>
        </p:nvPicPr>
        <p:blipFill>
          <a:blip r:embed="rId14" cstate="print"/>
          <a:srcRect/>
          <a:stretch>
            <a:fillRect/>
          </a:stretch>
        </p:blipFill>
        <p:spPr bwMode="auto">
          <a:xfrm>
            <a:off x="38100" y="3819525"/>
            <a:ext cx="1513827" cy="1009650"/>
          </a:xfrm>
          <a:prstGeom prst="rect">
            <a:avLst/>
          </a:prstGeom>
          <a:noFill/>
        </p:spPr>
      </p:pic>
      <p:pic>
        <p:nvPicPr>
          <p:cNvPr id="73" name="Picture 16" descr="Z:\110109_HRN\2012_Christmas_Cards\120627_C_towards_farm.jpg"/>
          <p:cNvPicPr>
            <a:picLocks noChangeAspect="1" noChangeArrowheads="1"/>
          </p:cNvPicPr>
          <p:nvPr/>
        </p:nvPicPr>
        <p:blipFill>
          <a:blip r:embed="rId15" cstate="print"/>
          <a:srcRect/>
          <a:stretch>
            <a:fillRect/>
          </a:stretch>
        </p:blipFill>
        <p:spPr bwMode="auto">
          <a:xfrm>
            <a:off x="5138737" y="1647826"/>
            <a:ext cx="1684338" cy="1109608"/>
          </a:xfrm>
          <a:prstGeom prst="rect">
            <a:avLst/>
          </a:prstGeom>
          <a:noFill/>
        </p:spPr>
      </p:pic>
      <p:sp>
        <p:nvSpPr>
          <p:cNvPr id="74" name="TextBox 73"/>
          <p:cNvSpPr txBox="1"/>
          <p:nvPr/>
        </p:nvSpPr>
        <p:spPr>
          <a:xfrm>
            <a:off x="5172075" y="1676400"/>
            <a:ext cx="316112" cy="246221"/>
          </a:xfrm>
          <a:prstGeom prst="rect">
            <a:avLst/>
          </a:prstGeom>
          <a:solidFill>
            <a:schemeClr val="bg1"/>
          </a:solidFill>
          <a:ln w="28575">
            <a:solidFill>
              <a:srgbClr val="00B050"/>
            </a:solidFill>
          </a:ln>
        </p:spPr>
        <p:txBody>
          <a:bodyPr wrap="none" rtlCol="0">
            <a:spAutoFit/>
          </a:bodyPr>
          <a:lstStyle/>
          <a:p>
            <a:r>
              <a:rPr lang="en-US" sz="1000" b="1" dirty="0" smtClean="0"/>
              <a:t>13</a:t>
            </a:r>
            <a:endParaRPr lang="en-US" sz="1000" b="1" dirty="0"/>
          </a:p>
        </p:txBody>
      </p:sp>
      <p:pic>
        <p:nvPicPr>
          <p:cNvPr id="75" name="Picture 17" descr="Z:\110109_HRN\2012_Christmas_Cards\120628_guitar.jpg"/>
          <p:cNvPicPr>
            <a:picLocks noChangeAspect="1" noChangeArrowheads="1"/>
          </p:cNvPicPr>
          <p:nvPr/>
        </p:nvPicPr>
        <p:blipFill>
          <a:blip r:embed="rId16" cstate="print"/>
          <a:srcRect/>
          <a:stretch>
            <a:fillRect/>
          </a:stretch>
        </p:blipFill>
        <p:spPr bwMode="auto">
          <a:xfrm>
            <a:off x="34925" y="4867275"/>
            <a:ext cx="1668464" cy="1111250"/>
          </a:xfrm>
          <a:prstGeom prst="rect">
            <a:avLst/>
          </a:prstGeom>
          <a:noFill/>
        </p:spPr>
      </p:pic>
      <p:pic>
        <p:nvPicPr>
          <p:cNvPr id="76" name="Picture 18" descr="Z:\110109_HRN\2012_Christmas_Cards\120628_Mammouth_Cave.jpg"/>
          <p:cNvPicPr>
            <a:picLocks noChangeAspect="1" noChangeArrowheads="1"/>
          </p:cNvPicPr>
          <p:nvPr/>
        </p:nvPicPr>
        <p:blipFill>
          <a:blip r:embed="rId17" cstate="print"/>
          <a:srcRect/>
          <a:stretch>
            <a:fillRect/>
          </a:stretch>
        </p:blipFill>
        <p:spPr bwMode="auto">
          <a:xfrm>
            <a:off x="5138738" y="3943350"/>
            <a:ext cx="1680280" cy="1120666"/>
          </a:xfrm>
          <a:prstGeom prst="rect">
            <a:avLst/>
          </a:prstGeom>
          <a:noFill/>
        </p:spPr>
      </p:pic>
      <p:pic>
        <p:nvPicPr>
          <p:cNvPr id="77" name="Picture 19" descr="Z:\110109_HRN\2012_Christmas_Cards\120628_Pottery_Aunt_Marilyn.jpg"/>
          <p:cNvPicPr>
            <a:picLocks noChangeAspect="1" noChangeArrowheads="1"/>
          </p:cNvPicPr>
          <p:nvPr/>
        </p:nvPicPr>
        <p:blipFill>
          <a:blip r:embed="rId18" cstate="print"/>
          <a:srcRect/>
          <a:stretch>
            <a:fillRect/>
          </a:stretch>
        </p:blipFill>
        <p:spPr bwMode="auto">
          <a:xfrm>
            <a:off x="1585913" y="3819525"/>
            <a:ext cx="1357313" cy="1015817"/>
          </a:xfrm>
          <a:prstGeom prst="rect">
            <a:avLst/>
          </a:prstGeom>
          <a:noFill/>
        </p:spPr>
      </p:pic>
      <p:pic>
        <p:nvPicPr>
          <p:cNvPr id="78" name="Picture 20" descr="Z:\110109_HRN\2012_Christmas_Cards\120628_west_Zion.jpg"/>
          <p:cNvPicPr>
            <a:picLocks noChangeAspect="1" noChangeArrowheads="1"/>
          </p:cNvPicPr>
          <p:nvPr/>
        </p:nvPicPr>
        <p:blipFill>
          <a:blip r:embed="rId19" cstate="print"/>
          <a:srcRect/>
          <a:stretch>
            <a:fillRect/>
          </a:stretch>
        </p:blipFill>
        <p:spPr bwMode="auto">
          <a:xfrm>
            <a:off x="5137150" y="2790825"/>
            <a:ext cx="1682750" cy="1118079"/>
          </a:xfrm>
          <a:prstGeom prst="rect">
            <a:avLst/>
          </a:prstGeom>
          <a:noFill/>
        </p:spPr>
      </p:pic>
      <p:sp>
        <p:nvSpPr>
          <p:cNvPr id="79" name="TextBox 78"/>
          <p:cNvSpPr txBox="1"/>
          <p:nvPr/>
        </p:nvSpPr>
        <p:spPr>
          <a:xfrm>
            <a:off x="4762500" y="4262438"/>
            <a:ext cx="316112" cy="246221"/>
          </a:xfrm>
          <a:prstGeom prst="rect">
            <a:avLst/>
          </a:prstGeom>
          <a:solidFill>
            <a:schemeClr val="bg1"/>
          </a:solidFill>
          <a:ln w="28575">
            <a:solidFill>
              <a:srgbClr val="FF0000"/>
            </a:solidFill>
          </a:ln>
        </p:spPr>
        <p:txBody>
          <a:bodyPr wrap="none" rtlCol="0">
            <a:spAutoFit/>
          </a:bodyPr>
          <a:lstStyle/>
          <a:p>
            <a:r>
              <a:rPr lang="en-US" sz="1000" b="1" dirty="0" smtClean="0"/>
              <a:t>14</a:t>
            </a:r>
            <a:endParaRPr lang="en-US" sz="1000" b="1" dirty="0"/>
          </a:p>
        </p:txBody>
      </p:sp>
      <p:sp>
        <p:nvSpPr>
          <p:cNvPr id="80" name="TextBox 79"/>
          <p:cNvSpPr txBox="1"/>
          <p:nvPr/>
        </p:nvSpPr>
        <p:spPr>
          <a:xfrm>
            <a:off x="5167313" y="3638550"/>
            <a:ext cx="316112" cy="246221"/>
          </a:xfrm>
          <a:prstGeom prst="rect">
            <a:avLst/>
          </a:prstGeom>
          <a:solidFill>
            <a:schemeClr val="bg1"/>
          </a:solidFill>
          <a:ln w="28575">
            <a:solidFill>
              <a:srgbClr val="00B050"/>
            </a:solidFill>
          </a:ln>
        </p:spPr>
        <p:txBody>
          <a:bodyPr wrap="none" rtlCol="0">
            <a:spAutoFit/>
          </a:bodyPr>
          <a:lstStyle/>
          <a:p>
            <a:r>
              <a:rPr lang="en-US" sz="1000" b="1" dirty="0" smtClean="0"/>
              <a:t>15</a:t>
            </a:r>
            <a:endParaRPr lang="en-US" sz="1000" b="1" dirty="0"/>
          </a:p>
        </p:txBody>
      </p:sp>
      <p:sp>
        <p:nvSpPr>
          <p:cNvPr id="81" name="TextBox 80"/>
          <p:cNvSpPr txBox="1"/>
          <p:nvPr/>
        </p:nvSpPr>
        <p:spPr>
          <a:xfrm>
            <a:off x="61913" y="4552950"/>
            <a:ext cx="316112" cy="246221"/>
          </a:xfrm>
          <a:prstGeom prst="rect">
            <a:avLst/>
          </a:prstGeom>
          <a:solidFill>
            <a:schemeClr val="bg1"/>
          </a:solidFill>
          <a:ln w="28575">
            <a:solidFill>
              <a:srgbClr val="FF0000"/>
            </a:solidFill>
          </a:ln>
        </p:spPr>
        <p:txBody>
          <a:bodyPr wrap="none" rtlCol="0">
            <a:spAutoFit/>
          </a:bodyPr>
          <a:lstStyle/>
          <a:p>
            <a:r>
              <a:rPr lang="en-US" sz="1000" b="1" dirty="0" smtClean="0"/>
              <a:t>16</a:t>
            </a:r>
            <a:endParaRPr lang="en-US" sz="1000" b="1" dirty="0"/>
          </a:p>
        </p:txBody>
      </p:sp>
      <p:sp>
        <p:nvSpPr>
          <p:cNvPr id="82" name="TextBox 81"/>
          <p:cNvSpPr txBox="1"/>
          <p:nvPr/>
        </p:nvSpPr>
        <p:spPr>
          <a:xfrm>
            <a:off x="2600326" y="3838575"/>
            <a:ext cx="316112" cy="246221"/>
          </a:xfrm>
          <a:prstGeom prst="rect">
            <a:avLst/>
          </a:prstGeom>
          <a:solidFill>
            <a:schemeClr val="bg1"/>
          </a:solidFill>
          <a:ln w="28575">
            <a:solidFill>
              <a:srgbClr val="00B050"/>
            </a:solidFill>
          </a:ln>
        </p:spPr>
        <p:txBody>
          <a:bodyPr wrap="none" rtlCol="0">
            <a:spAutoFit/>
          </a:bodyPr>
          <a:lstStyle/>
          <a:p>
            <a:r>
              <a:rPr lang="en-US" sz="1000" b="1" dirty="0" smtClean="0"/>
              <a:t>17</a:t>
            </a:r>
            <a:endParaRPr lang="en-US" sz="1000" b="1" dirty="0"/>
          </a:p>
        </p:txBody>
      </p:sp>
      <p:sp>
        <p:nvSpPr>
          <p:cNvPr id="83" name="TextBox 82"/>
          <p:cNvSpPr txBox="1"/>
          <p:nvPr/>
        </p:nvSpPr>
        <p:spPr>
          <a:xfrm>
            <a:off x="6477001" y="4786313"/>
            <a:ext cx="316112" cy="246221"/>
          </a:xfrm>
          <a:prstGeom prst="rect">
            <a:avLst/>
          </a:prstGeom>
          <a:solidFill>
            <a:schemeClr val="bg1"/>
          </a:solidFill>
          <a:ln w="28575">
            <a:solidFill>
              <a:srgbClr val="FF0000"/>
            </a:solidFill>
          </a:ln>
        </p:spPr>
        <p:txBody>
          <a:bodyPr wrap="none" rtlCol="0">
            <a:spAutoFit/>
          </a:bodyPr>
          <a:lstStyle/>
          <a:p>
            <a:r>
              <a:rPr lang="en-US" sz="1000" b="1" dirty="0" smtClean="0"/>
              <a:t>18</a:t>
            </a:r>
            <a:endParaRPr lang="en-US" sz="1000" b="1" dirty="0"/>
          </a:p>
        </p:txBody>
      </p:sp>
      <p:sp>
        <p:nvSpPr>
          <p:cNvPr id="84" name="TextBox 83"/>
          <p:cNvSpPr txBox="1"/>
          <p:nvPr/>
        </p:nvSpPr>
        <p:spPr>
          <a:xfrm>
            <a:off x="63500" y="5705475"/>
            <a:ext cx="316112" cy="246221"/>
          </a:xfrm>
          <a:prstGeom prst="rect">
            <a:avLst/>
          </a:prstGeom>
          <a:solidFill>
            <a:schemeClr val="bg1"/>
          </a:solidFill>
          <a:ln w="28575">
            <a:solidFill>
              <a:srgbClr val="00B050"/>
            </a:solidFill>
          </a:ln>
        </p:spPr>
        <p:txBody>
          <a:bodyPr wrap="none" rtlCol="0">
            <a:spAutoFit/>
          </a:bodyPr>
          <a:lstStyle/>
          <a:p>
            <a:r>
              <a:rPr lang="en-US" sz="1000" b="1" dirty="0" smtClean="0"/>
              <a:t>19</a:t>
            </a:r>
            <a:endParaRPr lang="en-US" sz="1000" b="1" dirty="0"/>
          </a:p>
        </p:txBody>
      </p:sp>
      <p:pic>
        <p:nvPicPr>
          <p:cNvPr id="85" name="Picture 22" descr="Z:\110109_HRN\2012_Christmas_Cards\120629_Grandma_Shirts_cemetary.jpg"/>
          <p:cNvPicPr>
            <a:picLocks noChangeAspect="1" noChangeArrowheads="1"/>
          </p:cNvPicPr>
          <p:nvPr/>
        </p:nvPicPr>
        <p:blipFill>
          <a:blip r:embed="rId20" cstate="print"/>
          <a:srcRect/>
          <a:stretch>
            <a:fillRect/>
          </a:stretch>
        </p:blipFill>
        <p:spPr bwMode="auto">
          <a:xfrm>
            <a:off x="2981324" y="4557712"/>
            <a:ext cx="2117725" cy="1423988"/>
          </a:xfrm>
          <a:prstGeom prst="rect">
            <a:avLst/>
          </a:prstGeom>
          <a:noFill/>
        </p:spPr>
      </p:pic>
      <p:sp>
        <p:nvSpPr>
          <p:cNvPr id="86" name="TextBox 85"/>
          <p:cNvSpPr txBox="1"/>
          <p:nvPr/>
        </p:nvSpPr>
        <p:spPr>
          <a:xfrm>
            <a:off x="3001963" y="4584701"/>
            <a:ext cx="316112" cy="246221"/>
          </a:xfrm>
          <a:prstGeom prst="rect">
            <a:avLst/>
          </a:prstGeom>
          <a:solidFill>
            <a:schemeClr val="bg1"/>
          </a:solidFill>
          <a:ln w="28575">
            <a:solidFill>
              <a:srgbClr val="00B050"/>
            </a:solidFill>
          </a:ln>
        </p:spPr>
        <p:txBody>
          <a:bodyPr wrap="none" rtlCol="0">
            <a:spAutoFit/>
          </a:bodyPr>
          <a:lstStyle/>
          <a:p>
            <a:r>
              <a:rPr lang="en-US" sz="1000" b="1" dirty="0" smtClean="0"/>
              <a:t>21</a:t>
            </a:r>
            <a:endParaRPr lang="en-US" sz="1000" b="1" dirty="0"/>
          </a:p>
        </p:txBody>
      </p:sp>
      <p:pic>
        <p:nvPicPr>
          <p:cNvPr id="87" name="Picture 23" descr="Z:\110109_HRN\2012_Christmas_Cards\120629_Bengt_Nelson_tombstone.jpg"/>
          <p:cNvPicPr>
            <a:picLocks noChangeAspect="1" noChangeArrowheads="1"/>
          </p:cNvPicPr>
          <p:nvPr/>
        </p:nvPicPr>
        <p:blipFill>
          <a:blip r:embed="rId21" cstate="print"/>
          <a:srcRect/>
          <a:stretch>
            <a:fillRect/>
          </a:stretch>
        </p:blipFill>
        <p:spPr bwMode="auto">
          <a:xfrm>
            <a:off x="5133975" y="5089525"/>
            <a:ext cx="1688388" cy="1111250"/>
          </a:xfrm>
          <a:prstGeom prst="rect">
            <a:avLst/>
          </a:prstGeom>
          <a:noFill/>
        </p:spPr>
      </p:pic>
      <p:pic>
        <p:nvPicPr>
          <p:cNvPr id="88" name="Picture 25" descr="Z:\110109_HRN\2012_Christmas_Cards\120630_Andrea_Sophie_Izy.jpg"/>
          <p:cNvPicPr>
            <a:picLocks noChangeAspect="1" noChangeArrowheads="1"/>
          </p:cNvPicPr>
          <p:nvPr/>
        </p:nvPicPr>
        <p:blipFill>
          <a:blip r:embed="rId22" cstate="print"/>
          <a:srcRect/>
          <a:stretch>
            <a:fillRect/>
          </a:stretch>
        </p:blipFill>
        <p:spPr bwMode="auto">
          <a:xfrm>
            <a:off x="3784600" y="6007100"/>
            <a:ext cx="1317624" cy="881894"/>
          </a:xfrm>
          <a:prstGeom prst="rect">
            <a:avLst/>
          </a:prstGeom>
          <a:noFill/>
        </p:spPr>
      </p:pic>
      <p:pic>
        <p:nvPicPr>
          <p:cNvPr id="89" name="Picture 29" descr="Z:\110109_HRN\2012_Christmas_Cards\121102_Rob_Jules.jpg"/>
          <p:cNvPicPr>
            <a:picLocks noChangeAspect="1" noChangeArrowheads="1"/>
          </p:cNvPicPr>
          <p:nvPr/>
        </p:nvPicPr>
        <p:blipFill>
          <a:blip r:embed="rId23" cstate="print"/>
          <a:srcRect/>
          <a:stretch>
            <a:fillRect/>
          </a:stretch>
        </p:blipFill>
        <p:spPr bwMode="auto">
          <a:xfrm>
            <a:off x="28574" y="8016875"/>
            <a:ext cx="1609726" cy="1101725"/>
          </a:xfrm>
          <a:prstGeom prst="rect">
            <a:avLst/>
          </a:prstGeom>
          <a:noFill/>
        </p:spPr>
      </p:pic>
      <p:pic>
        <p:nvPicPr>
          <p:cNvPr id="90" name="Picture 30" descr="Z:\110109_HRN\2012_Christmas_Cards\121102_Rob_Dad_cake.jpg"/>
          <p:cNvPicPr>
            <a:picLocks noChangeAspect="1" noChangeArrowheads="1"/>
          </p:cNvPicPr>
          <p:nvPr/>
        </p:nvPicPr>
        <p:blipFill>
          <a:blip r:embed="rId24" cstate="print"/>
          <a:srcRect/>
          <a:stretch>
            <a:fillRect/>
          </a:stretch>
        </p:blipFill>
        <p:spPr bwMode="auto">
          <a:xfrm>
            <a:off x="1666875" y="8102599"/>
            <a:ext cx="1301750" cy="1013255"/>
          </a:xfrm>
          <a:prstGeom prst="rect">
            <a:avLst/>
          </a:prstGeom>
          <a:noFill/>
        </p:spPr>
      </p:pic>
      <p:pic>
        <p:nvPicPr>
          <p:cNvPr id="91" name="Picture 31" descr="Z:\110109_HRN\2012_Christmas_Cards\120704_Sara_Des.jpg"/>
          <p:cNvPicPr>
            <a:picLocks noChangeAspect="1" noChangeArrowheads="1"/>
          </p:cNvPicPr>
          <p:nvPr/>
        </p:nvPicPr>
        <p:blipFill>
          <a:blip r:embed="rId25" cstate="print"/>
          <a:srcRect/>
          <a:stretch>
            <a:fillRect/>
          </a:stretch>
        </p:blipFill>
        <p:spPr bwMode="auto">
          <a:xfrm>
            <a:off x="31750" y="6915150"/>
            <a:ext cx="1609037" cy="1073150"/>
          </a:xfrm>
          <a:prstGeom prst="rect">
            <a:avLst/>
          </a:prstGeom>
          <a:noFill/>
        </p:spPr>
      </p:pic>
      <p:pic>
        <p:nvPicPr>
          <p:cNvPr id="92" name="Picture 32" descr="Z:\110109_HRN\2012_Christmas_Cards\120706_Nelson_Reunion.jpg"/>
          <p:cNvPicPr>
            <a:picLocks noChangeAspect="1" noChangeArrowheads="1"/>
          </p:cNvPicPr>
          <p:nvPr/>
        </p:nvPicPr>
        <p:blipFill>
          <a:blip r:embed="rId26" cstate="print"/>
          <a:srcRect/>
          <a:stretch>
            <a:fillRect/>
          </a:stretch>
        </p:blipFill>
        <p:spPr bwMode="auto">
          <a:xfrm>
            <a:off x="1666121" y="6915150"/>
            <a:ext cx="1762880" cy="1168400"/>
          </a:xfrm>
          <a:prstGeom prst="rect">
            <a:avLst/>
          </a:prstGeom>
          <a:noFill/>
        </p:spPr>
      </p:pic>
      <p:pic>
        <p:nvPicPr>
          <p:cNvPr id="93" name="Picture 33" descr="Z:\110109_HRN\2012_Christmas_Cards\120728_Pauls_family_Ellas_baptism.jpg"/>
          <p:cNvPicPr>
            <a:picLocks noChangeAspect="1" noChangeArrowheads="1"/>
          </p:cNvPicPr>
          <p:nvPr/>
        </p:nvPicPr>
        <p:blipFill>
          <a:blip r:embed="rId27" cstate="print"/>
          <a:srcRect/>
          <a:stretch>
            <a:fillRect/>
          </a:stretch>
        </p:blipFill>
        <p:spPr bwMode="auto">
          <a:xfrm>
            <a:off x="3454401" y="6911975"/>
            <a:ext cx="1714500" cy="1174750"/>
          </a:xfrm>
          <a:prstGeom prst="rect">
            <a:avLst/>
          </a:prstGeom>
          <a:noFill/>
        </p:spPr>
      </p:pic>
      <p:pic>
        <p:nvPicPr>
          <p:cNvPr id="94" name="Picture 34" descr="Z:\110109_HRN\2012_Christmas_Cards\120731_Matts_birthday.jpg"/>
          <p:cNvPicPr>
            <a:picLocks noChangeAspect="1" noChangeArrowheads="1"/>
          </p:cNvPicPr>
          <p:nvPr/>
        </p:nvPicPr>
        <p:blipFill>
          <a:blip r:embed="rId28" cstate="print"/>
          <a:srcRect/>
          <a:stretch>
            <a:fillRect/>
          </a:stretch>
        </p:blipFill>
        <p:spPr bwMode="auto">
          <a:xfrm>
            <a:off x="5194300" y="6915150"/>
            <a:ext cx="825500" cy="1169960"/>
          </a:xfrm>
          <a:prstGeom prst="rect">
            <a:avLst/>
          </a:prstGeom>
          <a:noFill/>
        </p:spPr>
      </p:pic>
      <p:pic>
        <p:nvPicPr>
          <p:cNvPr id="95" name="Picture 36" descr="Z:\110109_HRN\2012_Christmas_Cards\120831_Andrea_Sara_Sarah_Roice_Tim_cropped.jpg"/>
          <p:cNvPicPr>
            <a:picLocks noChangeAspect="1" noChangeArrowheads="1"/>
          </p:cNvPicPr>
          <p:nvPr/>
        </p:nvPicPr>
        <p:blipFill>
          <a:blip r:embed="rId29" cstate="print"/>
          <a:srcRect/>
          <a:stretch>
            <a:fillRect/>
          </a:stretch>
        </p:blipFill>
        <p:spPr bwMode="auto">
          <a:xfrm>
            <a:off x="34925" y="6007100"/>
            <a:ext cx="3724275" cy="885825"/>
          </a:xfrm>
          <a:prstGeom prst="rect">
            <a:avLst/>
          </a:prstGeom>
          <a:noFill/>
        </p:spPr>
      </p:pic>
      <p:pic>
        <p:nvPicPr>
          <p:cNvPr id="96" name="Picture 37" descr="Z:\110109_HRN\2012_Christmas_Cards\121027_Jared_Trunk_Treat.jpg"/>
          <p:cNvPicPr>
            <a:picLocks noChangeAspect="1" noChangeArrowheads="1"/>
          </p:cNvPicPr>
          <p:nvPr/>
        </p:nvPicPr>
        <p:blipFill>
          <a:blip r:embed="rId30" cstate="print"/>
          <a:srcRect/>
          <a:stretch>
            <a:fillRect/>
          </a:stretch>
        </p:blipFill>
        <p:spPr bwMode="auto">
          <a:xfrm>
            <a:off x="6038851" y="6915150"/>
            <a:ext cx="790574" cy="1165225"/>
          </a:xfrm>
          <a:prstGeom prst="rect">
            <a:avLst/>
          </a:prstGeom>
          <a:noFill/>
        </p:spPr>
      </p:pic>
      <p:pic>
        <p:nvPicPr>
          <p:cNvPr id="97" name="Picture 10" descr="Z:\110109_HRN\2012_Christmas_Cards\120627_Ben_in_gap_close-up.jpg"/>
          <p:cNvPicPr>
            <a:picLocks noChangeAspect="1" noChangeArrowheads="1"/>
          </p:cNvPicPr>
          <p:nvPr/>
        </p:nvPicPr>
        <p:blipFill>
          <a:blip r:embed="rId31" cstate="print"/>
          <a:srcRect/>
          <a:stretch>
            <a:fillRect/>
          </a:stretch>
        </p:blipFill>
        <p:spPr bwMode="auto">
          <a:xfrm>
            <a:off x="4014789" y="1647826"/>
            <a:ext cx="1090612" cy="1428749"/>
          </a:xfrm>
          <a:prstGeom prst="rect">
            <a:avLst/>
          </a:prstGeom>
          <a:noFill/>
        </p:spPr>
      </p:pic>
      <p:sp>
        <p:nvSpPr>
          <p:cNvPr id="98" name="TextBox 97"/>
          <p:cNvSpPr txBox="1"/>
          <p:nvPr/>
        </p:nvSpPr>
        <p:spPr>
          <a:xfrm>
            <a:off x="4770238" y="1681163"/>
            <a:ext cx="316112" cy="246221"/>
          </a:xfrm>
          <a:prstGeom prst="rect">
            <a:avLst/>
          </a:prstGeom>
          <a:solidFill>
            <a:schemeClr val="bg1"/>
          </a:solidFill>
          <a:ln w="28575">
            <a:solidFill>
              <a:srgbClr val="FF0000"/>
            </a:solidFill>
          </a:ln>
        </p:spPr>
        <p:txBody>
          <a:bodyPr wrap="none" rtlCol="0">
            <a:spAutoFit/>
          </a:bodyPr>
          <a:lstStyle/>
          <a:p>
            <a:r>
              <a:rPr lang="en-US" sz="1000" b="1" dirty="0" smtClean="0"/>
              <a:t>12</a:t>
            </a:r>
            <a:endParaRPr lang="en-US" sz="1000" b="1" dirty="0"/>
          </a:p>
        </p:txBody>
      </p:sp>
      <p:pic>
        <p:nvPicPr>
          <p:cNvPr id="99" name="Picture 38" descr="Z:\110109_HRN\2012_Christmas_Cards\120629_new_dresses_cabin_cropped.jpg"/>
          <p:cNvPicPr>
            <a:picLocks noChangeAspect="1" noChangeArrowheads="1"/>
          </p:cNvPicPr>
          <p:nvPr/>
        </p:nvPicPr>
        <p:blipFill>
          <a:blip r:embed="rId32" cstate="print"/>
          <a:srcRect/>
          <a:stretch>
            <a:fillRect/>
          </a:stretch>
        </p:blipFill>
        <p:spPr bwMode="auto">
          <a:xfrm>
            <a:off x="1738314" y="4867276"/>
            <a:ext cx="1204911" cy="1114426"/>
          </a:xfrm>
          <a:prstGeom prst="rect">
            <a:avLst/>
          </a:prstGeom>
          <a:noFill/>
        </p:spPr>
      </p:pic>
      <p:pic>
        <p:nvPicPr>
          <p:cNvPr id="100" name="Picture 39" descr="Z:\110109_HRN\2012_Christmas_Cards\120629_Peter_Katherine_Shirts_wedding_cropped.jpg"/>
          <p:cNvPicPr>
            <a:picLocks noChangeAspect="1" noChangeArrowheads="1"/>
          </p:cNvPicPr>
          <p:nvPr/>
        </p:nvPicPr>
        <p:blipFill>
          <a:blip r:embed="rId33" cstate="print"/>
          <a:srcRect/>
          <a:stretch>
            <a:fillRect/>
          </a:stretch>
        </p:blipFill>
        <p:spPr bwMode="auto">
          <a:xfrm>
            <a:off x="5135470" y="6229150"/>
            <a:ext cx="1690780" cy="660599"/>
          </a:xfrm>
          <a:prstGeom prst="rect">
            <a:avLst/>
          </a:prstGeom>
          <a:noFill/>
        </p:spPr>
      </p:pic>
      <p:sp>
        <p:nvSpPr>
          <p:cNvPr id="101" name="TextBox 100"/>
          <p:cNvSpPr txBox="1"/>
          <p:nvPr/>
        </p:nvSpPr>
        <p:spPr>
          <a:xfrm>
            <a:off x="2603500" y="5711825"/>
            <a:ext cx="316112" cy="246221"/>
          </a:xfrm>
          <a:prstGeom prst="rect">
            <a:avLst/>
          </a:prstGeom>
          <a:solidFill>
            <a:schemeClr val="bg1"/>
          </a:solidFill>
          <a:ln w="28575">
            <a:solidFill>
              <a:srgbClr val="FF0000"/>
            </a:solidFill>
          </a:ln>
        </p:spPr>
        <p:txBody>
          <a:bodyPr wrap="none" rtlCol="0">
            <a:spAutoFit/>
          </a:bodyPr>
          <a:lstStyle/>
          <a:p>
            <a:r>
              <a:rPr lang="en-US" sz="1000" b="1" dirty="0" smtClean="0"/>
              <a:t>20</a:t>
            </a:r>
            <a:endParaRPr lang="en-US" sz="1000" b="1" dirty="0"/>
          </a:p>
        </p:txBody>
      </p:sp>
      <p:sp>
        <p:nvSpPr>
          <p:cNvPr id="102" name="TextBox 101"/>
          <p:cNvSpPr txBox="1"/>
          <p:nvPr/>
        </p:nvSpPr>
        <p:spPr>
          <a:xfrm>
            <a:off x="6497438" y="6931025"/>
            <a:ext cx="316112" cy="246221"/>
          </a:xfrm>
          <a:prstGeom prst="rect">
            <a:avLst/>
          </a:prstGeom>
          <a:solidFill>
            <a:schemeClr val="bg1"/>
          </a:solidFill>
          <a:ln w="28575">
            <a:solidFill>
              <a:srgbClr val="FF0000"/>
            </a:solidFill>
          </a:ln>
        </p:spPr>
        <p:txBody>
          <a:bodyPr wrap="none" rtlCol="0">
            <a:spAutoFit/>
          </a:bodyPr>
          <a:lstStyle/>
          <a:p>
            <a:r>
              <a:rPr lang="en-US" sz="1000" b="1" dirty="0" smtClean="0"/>
              <a:t>30</a:t>
            </a:r>
            <a:endParaRPr lang="en-US" sz="1000" b="1" dirty="0"/>
          </a:p>
        </p:txBody>
      </p:sp>
      <p:sp>
        <p:nvSpPr>
          <p:cNvPr id="103" name="TextBox 102"/>
          <p:cNvSpPr txBox="1"/>
          <p:nvPr/>
        </p:nvSpPr>
        <p:spPr>
          <a:xfrm>
            <a:off x="5216525" y="7810500"/>
            <a:ext cx="316112" cy="246221"/>
          </a:xfrm>
          <a:prstGeom prst="rect">
            <a:avLst/>
          </a:prstGeom>
          <a:solidFill>
            <a:schemeClr val="bg1"/>
          </a:solidFill>
          <a:ln w="28575">
            <a:solidFill>
              <a:srgbClr val="FF0000"/>
            </a:solidFill>
          </a:ln>
        </p:spPr>
        <p:txBody>
          <a:bodyPr wrap="none" rtlCol="0">
            <a:spAutoFit/>
          </a:bodyPr>
          <a:lstStyle/>
          <a:p>
            <a:r>
              <a:rPr lang="en-US" sz="1000" b="1" dirty="0" smtClean="0"/>
              <a:t>28</a:t>
            </a:r>
            <a:endParaRPr lang="en-US" sz="1000" b="1" dirty="0"/>
          </a:p>
        </p:txBody>
      </p:sp>
      <p:sp>
        <p:nvSpPr>
          <p:cNvPr id="104" name="TextBox 103"/>
          <p:cNvSpPr txBox="1"/>
          <p:nvPr/>
        </p:nvSpPr>
        <p:spPr>
          <a:xfrm>
            <a:off x="1689100" y="7804150"/>
            <a:ext cx="316112" cy="246221"/>
          </a:xfrm>
          <a:prstGeom prst="rect">
            <a:avLst/>
          </a:prstGeom>
          <a:solidFill>
            <a:schemeClr val="bg1"/>
          </a:solidFill>
          <a:ln w="28575">
            <a:solidFill>
              <a:srgbClr val="FF0000"/>
            </a:solidFill>
          </a:ln>
        </p:spPr>
        <p:txBody>
          <a:bodyPr wrap="none" rtlCol="0">
            <a:spAutoFit/>
          </a:bodyPr>
          <a:lstStyle/>
          <a:p>
            <a:r>
              <a:rPr lang="en-US" sz="1000" b="1" dirty="0" smtClean="0"/>
              <a:t>26</a:t>
            </a:r>
            <a:endParaRPr lang="en-US" sz="1000" b="1" dirty="0"/>
          </a:p>
        </p:txBody>
      </p:sp>
      <p:sp>
        <p:nvSpPr>
          <p:cNvPr id="105" name="TextBox 104"/>
          <p:cNvSpPr txBox="1"/>
          <p:nvPr/>
        </p:nvSpPr>
        <p:spPr>
          <a:xfrm>
            <a:off x="3797300" y="6623050"/>
            <a:ext cx="316112" cy="246221"/>
          </a:xfrm>
          <a:prstGeom prst="rect">
            <a:avLst/>
          </a:prstGeom>
          <a:solidFill>
            <a:schemeClr val="bg1"/>
          </a:solidFill>
          <a:ln w="28575">
            <a:solidFill>
              <a:srgbClr val="FF0000"/>
            </a:solidFill>
          </a:ln>
        </p:spPr>
        <p:txBody>
          <a:bodyPr wrap="none" rtlCol="0">
            <a:spAutoFit/>
          </a:bodyPr>
          <a:lstStyle/>
          <a:p>
            <a:r>
              <a:rPr lang="en-US" sz="1000" b="1" dirty="0" smtClean="0"/>
              <a:t>24</a:t>
            </a:r>
            <a:endParaRPr lang="en-US" sz="1000" b="1" dirty="0"/>
          </a:p>
        </p:txBody>
      </p:sp>
      <p:sp>
        <p:nvSpPr>
          <p:cNvPr id="106" name="TextBox 105"/>
          <p:cNvSpPr txBox="1"/>
          <p:nvPr/>
        </p:nvSpPr>
        <p:spPr>
          <a:xfrm>
            <a:off x="6477000" y="5105400"/>
            <a:ext cx="316112" cy="246221"/>
          </a:xfrm>
          <a:prstGeom prst="rect">
            <a:avLst/>
          </a:prstGeom>
          <a:solidFill>
            <a:schemeClr val="bg1"/>
          </a:solidFill>
          <a:ln w="28575">
            <a:solidFill>
              <a:srgbClr val="FF0000"/>
            </a:solidFill>
          </a:ln>
        </p:spPr>
        <p:txBody>
          <a:bodyPr wrap="none" rtlCol="0">
            <a:spAutoFit/>
          </a:bodyPr>
          <a:lstStyle/>
          <a:p>
            <a:r>
              <a:rPr lang="en-US" sz="1000" b="1" dirty="0" smtClean="0"/>
              <a:t>22</a:t>
            </a:r>
            <a:endParaRPr lang="en-US" sz="1000" b="1" dirty="0"/>
          </a:p>
        </p:txBody>
      </p:sp>
      <p:sp>
        <p:nvSpPr>
          <p:cNvPr id="107" name="TextBox 106"/>
          <p:cNvSpPr txBox="1"/>
          <p:nvPr/>
        </p:nvSpPr>
        <p:spPr>
          <a:xfrm>
            <a:off x="53975" y="6619875"/>
            <a:ext cx="316112" cy="246221"/>
          </a:xfrm>
          <a:prstGeom prst="rect">
            <a:avLst/>
          </a:prstGeom>
          <a:solidFill>
            <a:schemeClr val="bg1"/>
          </a:solidFill>
          <a:ln w="28575">
            <a:solidFill>
              <a:srgbClr val="00B050"/>
            </a:solidFill>
          </a:ln>
        </p:spPr>
        <p:txBody>
          <a:bodyPr wrap="none" rtlCol="0">
            <a:spAutoFit/>
          </a:bodyPr>
          <a:lstStyle/>
          <a:p>
            <a:r>
              <a:rPr lang="en-US" sz="1000" b="1" dirty="0" smtClean="0"/>
              <a:t>29</a:t>
            </a:r>
            <a:endParaRPr lang="en-US" sz="1000" b="1" dirty="0"/>
          </a:p>
        </p:txBody>
      </p:sp>
      <p:sp>
        <p:nvSpPr>
          <p:cNvPr id="108" name="TextBox 107"/>
          <p:cNvSpPr txBox="1"/>
          <p:nvPr/>
        </p:nvSpPr>
        <p:spPr>
          <a:xfrm>
            <a:off x="4829175" y="6931025"/>
            <a:ext cx="316112" cy="246221"/>
          </a:xfrm>
          <a:prstGeom prst="rect">
            <a:avLst/>
          </a:prstGeom>
          <a:solidFill>
            <a:schemeClr val="bg1"/>
          </a:solidFill>
          <a:ln w="28575">
            <a:solidFill>
              <a:srgbClr val="00B050"/>
            </a:solidFill>
          </a:ln>
        </p:spPr>
        <p:txBody>
          <a:bodyPr wrap="none" rtlCol="0">
            <a:spAutoFit/>
          </a:bodyPr>
          <a:lstStyle/>
          <a:p>
            <a:r>
              <a:rPr lang="en-US" sz="1000" b="1" dirty="0" smtClean="0"/>
              <a:t>27</a:t>
            </a:r>
            <a:endParaRPr lang="en-US" sz="1000" b="1" dirty="0"/>
          </a:p>
        </p:txBody>
      </p:sp>
      <p:sp>
        <p:nvSpPr>
          <p:cNvPr id="109" name="TextBox 108"/>
          <p:cNvSpPr txBox="1"/>
          <p:nvPr/>
        </p:nvSpPr>
        <p:spPr>
          <a:xfrm>
            <a:off x="1301750" y="7718425"/>
            <a:ext cx="316112" cy="246221"/>
          </a:xfrm>
          <a:prstGeom prst="rect">
            <a:avLst/>
          </a:prstGeom>
          <a:solidFill>
            <a:schemeClr val="bg1"/>
          </a:solidFill>
          <a:ln w="28575">
            <a:solidFill>
              <a:srgbClr val="00B050"/>
            </a:solidFill>
          </a:ln>
        </p:spPr>
        <p:txBody>
          <a:bodyPr wrap="none" rtlCol="0">
            <a:spAutoFit/>
          </a:bodyPr>
          <a:lstStyle/>
          <a:p>
            <a:r>
              <a:rPr lang="en-US" sz="1000" b="1" dirty="0" smtClean="0"/>
              <a:t>25</a:t>
            </a:r>
            <a:endParaRPr lang="en-US" sz="1000" b="1" dirty="0"/>
          </a:p>
        </p:txBody>
      </p:sp>
      <p:sp>
        <p:nvSpPr>
          <p:cNvPr id="110" name="TextBox 109"/>
          <p:cNvSpPr txBox="1"/>
          <p:nvPr/>
        </p:nvSpPr>
        <p:spPr>
          <a:xfrm>
            <a:off x="6477000" y="6248400"/>
            <a:ext cx="316112" cy="246221"/>
          </a:xfrm>
          <a:prstGeom prst="rect">
            <a:avLst/>
          </a:prstGeom>
          <a:solidFill>
            <a:schemeClr val="bg1"/>
          </a:solidFill>
          <a:ln w="28575">
            <a:solidFill>
              <a:srgbClr val="00B050"/>
            </a:solidFill>
          </a:ln>
        </p:spPr>
        <p:txBody>
          <a:bodyPr wrap="none" rtlCol="0">
            <a:spAutoFit/>
          </a:bodyPr>
          <a:lstStyle/>
          <a:p>
            <a:r>
              <a:rPr lang="en-US" sz="1000" b="1" dirty="0" smtClean="0"/>
              <a:t>23</a:t>
            </a:r>
            <a:endParaRPr lang="en-US" sz="1000" b="1" dirty="0"/>
          </a:p>
        </p:txBody>
      </p:sp>
      <p:sp>
        <p:nvSpPr>
          <p:cNvPr id="111" name="TextBox 110"/>
          <p:cNvSpPr txBox="1"/>
          <p:nvPr/>
        </p:nvSpPr>
        <p:spPr>
          <a:xfrm>
            <a:off x="47625" y="8035925"/>
            <a:ext cx="316112" cy="246221"/>
          </a:xfrm>
          <a:prstGeom prst="rect">
            <a:avLst/>
          </a:prstGeom>
          <a:solidFill>
            <a:schemeClr val="bg1"/>
          </a:solidFill>
          <a:ln w="28575">
            <a:solidFill>
              <a:srgbClr val="00B050"/>
            </a:solidFill>
          </a:ln>
        </p:spPr>
        <p:txBody>
          <a:bodyPr wrap="none" rtlCol="0">
            <a:spAutoFit/>
          </a:bodyPr>
          <a:lstStyle/>
          <a:p>
            <a:r>
              <a:rPr lang="en-US" sz="1000" b="1" dirty="0" smtClean="0"/>
              <a:t>31</a:t>
            </a:r>
            <a:endParaRPr lang="en-US" sz="1000" b="1" dirty="0"/>
          </a:p>
        </p:txBody>
      </p:sp>
      <p:sp>
        <p:nvSpPr>
          <p:cNvPr id="112" name="TextBox 111"/>
          <p:cNvSpPr txBox="1"/>
          <p:nvPr/>
        </p:nvSpPr>
        <p:spPr>
          <a:xfrm>
            <a:off x="1685925" y="8845550"/>
            <a:ext cx="316112" cy="246221"/>
          </a:xfrm>
          <a:prstGeom prst="rect">
            <a:avLst/>
          </a:prstGeom>
          <a:solidFill>
            <a:schemeClr val="bg1"/>
          </a:solidFill>
          <a:ln w="28575">
            <a:solidFill>
              <a:srgbClr val="FF0000"/>
            </a:solidFill>
          </a:ln>
        </p:spPr>
        <p:txBody>
          <a:bodyPr wrap="none" rtlCol="0">
            <a:spAutoFit/>
          </a:bodyPr>
          <a:lstStyle/>
          <a:p>
            <a:r>
              <a:rPr lang="en-US" sz="1000" b="1" dirty="0" smtClean="0"/>
              <a:t>32</a:t>
            </a:r>
            <a:endParaRPr lang="en-US" sz="1000" b="1" dirty="0"/>
          </a:p>
        </p:txBody>
      </p:sp>
      <p:sp>
        <p:nvSpPr>
          <p:cNvPr id="113" name="AutoShape 2" descr="JoshAward.tif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4" name="AutoShape 4" descr="JoshAward.tif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5" name="Picture 114" descr="Z:\110109_HRN\2012_Christmas_Cards\121215_Heather.jpg"/>
          <p:cNvPicPr>
            <a:picLocks noChangeAspect="1" noChangeArrowheads="1"/>
          </p:cNvPicPr>
          <p:nvPr/>
        </p:nvPicPr>
        <p:blipFill>
          <a:blip r:embed="rId34" cstate="print"/>
          <a:srcRect/>
          <a:stretch>
            <a:fillRect/>
          </a:stretch>
        </p:blipFill>
        <p:spPr bwMode="auto">
          <a:xfrm>
            <a:off x="3882887" y="8105775"/>
            <a:ext cx="1473337" cy="1015999"/>
          </a:xfrm>
          <a:prstGeom prst="rect">
            <a:avLst/>
          </a:prstGeom>
          <a:noFill/>
        </p:spPr>
      </p:pic>
      <p:pic>
        <p:nvPicPr>
          <p:cNvPr id="116" name="Picture 115" descr="Z:\110109_HRN\2012_Christmas_Cards\121217_Garret_Rachel2.JPG"/>
          <p:cNvPicPr>
            <a:picLocks noChangeAspect="1" noChangeArrowheads="1"/>
          </p:cNvPicPr>
          <p:nvPr/>
        </p:nvPicPr>
        <p:blipFill>
          <a:blip r:embed="rId35" cstate="print"/>
          <a:srcRect/>
          <a:stretch>
            <a:fillRect/>
          </a:stretch>
        </p:blipFill>
        <p:spPr bwMode="auto">
          <a:xfrm>
            <a:off x="5381625" y="8102600"/>
            <a:ext cx="1447800" cy="1016070"/>
          </a:xfrm>
          <a:prstGeom prst="rect">
            <a:avLst/>
          </a:prstGeom>
          <a:noFill/>
        </p:spPr>
      </p:pic>
      <p:sp>
        <p:nvSpPr>
          <p:cNvPr id="117" name="TextBox 116"/>
          <p:cNvSpPr txBox="1"/>
          <p:nvPr/>
        </p:nvSpPr>
        <p:spPr>
          <a:xfrm>
            <a:off x="5410200" y="8839200"/>
            <a:ext cx="316112" cy="246221"/>
          </a:xfrm>
          <a:prstGeom prst="rect">
            <a:avLst/>
          </a:prstGeom>
          <a:solidFill>
            <a:schemeClr val="bg1"/>
          </a:solidFill>
          <a:ln w="28575">
            <a:solidFill>
              <a:srgbClr val="00B050"/>
            </a:solidFill>
          </a:ln>
        </p:spPr>
        <p:txBody>
          <a:bodyPr wrap="none" rtlCol="0">
            <a:spAutoFit/>
          </a:bodyPr>
          <a:lstStyle/>
          <a:p>
            <a:r>
              <a:rPr lang="en-US" sz="1000" b="1" dirty="0" smtClean="0"/>
              <a:t>35</a:t>
            </a:r>
            <a:endParaRPr lang="en-US" sz="1000" b="1" dirty="0"/>
          </a:p>
        </p:txBody>
      </p:sp>
      <p:sp>
        <p:nvSpPr>
          <p:cNvPr id="118" name="TextBox 117"/>
          <p:cNvSpPr txBox="1"/>
          <p:nvPr/>
        </p:nvSpPr>
        <p:spPr>
          <a:xfrm>
            <a:off x="5019675" y="8124825"/>
            <a:ext cx="316112" cy="246221"/>
          </a:xfrm>
          <a:prstGeom prst="rect">
            <a:avLst/>
          </a:prstGeom>
          <a:solidFill>
            <a:schemeClr val="bg1"/>
          </a:solidFill>
          <a:ln w="28575">
            <a:solidFill>
              <a:srgbClr val="FF0000"/>
            </a:solidFill>
          </a:ln>
        </p:spPr>
        <p:txBody>
          <a:bodyPr wrap="none" rtlCol="0">
            <a:spAutoFit/>
          </a:bodyPr>
          <a:lstStyle/>
          <a:p>
            <a:r>
              <a:rPr lang="en-US" sz="1000" b="1" dirty="0" smtClean="0"/>
              <a:t>34</a:t>
            </a:r>
            <a:endParaRPr lang="en-US" sz="1000" b="1" dirty="0"/>
          </a:p>
        </p:txBody>
      </p:sp>
      <p:pic>
        <p:nvPicPr>
          <p:cNvPr id="119" name="Picture 8" descr="Z:\110109_HRN\2012_Christmas_Cards\Joshua_Award.PNG"/>
          <p:cNvPicPr>
            <a:picLocks noChangeAspect="1" noChangeArrowheads="1"/>
          </p:cNvPicPr>
          <p:nvPr/>
        </p:nvPicPr>
        <p:blipFill>
          <a:blip r:embed="rId36" cstate="print"/>
          <a:srcRect/>
          <a:stretch>
            <a:fillRect/>
          </a:stretch>
        </p:blipFill>
        <p:spPr bwMode="auto">
          <a:xfrm>
            <a:off x="2986088" y="8107363"/>
            <a:ext cx="859895" cy="1011237"/>
          </a:xfrm>
          <a:prstGeom prst="rect">
            <a:avLst/>
          </a:prstGeom>
          <a:noFill/>
        </p:spPr>
      </p:pic>
      <p:sp>
        <p:nvSpPr>
          <p:cNvPr id="120" name="TextBox 119"/>
          <p:cNvSpPr txBox="1"/>
          <p:nvPr/>
        </p:nvSpPr>
        <p:spPr>
          <a:xfrm>
            <a:off x="3006725" y="8132604"/>
            <a:ext cx="316112" cy="246221"/>
          </a:xfrm>
          <a:prstGeom prst="rect">
            <a:avLst/>
          </a:prstGeom>
          <a:solidFill>
            <a:schemeClr val="bg1"/>
          </a:solidFill>
          <a:ln w="28575">
            <a:solidFill>
              <a:srgbClr val="00B050"/>
            </a:solidFill>
          </a:ln>
        </p:spPr>
        <p:txBody>
          <a:bodyPr wrap="none" rtlCol="0">
            <a:spAutoFit/>
          </a:bodyPr>
          <a:lstStyle/>
          <a:p>
            <a:r>
              <a:rPr lang="en-US" sz="1000" b="1" dirty="0" smtClean="0"/>
              <a:t>33</a:t>
            </a:r>
            <a:endParaRPr lang="en-US" sz="10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2758</TotalTime>
  <Words>440</Words>
  <Application>Microsoft Office PowerPoint</Application>
  <PresentationFormat>On-screen Show (4:3)</PresentationFormat>
  <Paragraphs>50</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Slide 1</vt:lpstr>
      <vt:lpstr>Slide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Your User Name</dc:creator>
  <cp:lastModifiedBy>Your User Name</cp:lastModifiedBy>
  <cp:revision>18</cp:revision>
  <dcterms:created xsi:type="dcterms:W3CDTF">2011-12-17T22:43:14Z</dcterms:created>
  <dcterms:modified xsi:type="dcterms:W3CDTF">2012-12-20T14:52:01Z</dcterms:modified>
</cp:coreProperties>
</file>